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4" r:id="rId1"/>
    <p:sldMasterId id="2147483851" r:id="rId2"/>
  </p:sldMasterIdLst>
  <p:notesMasterIdLst>
    <p:notesMasterId r:id="rId22"/>
  </p:notesMasterIdLst>
  <p:handoutMasterIdLst>
    <p:handoutMasterId r:id="rId23"/>
  </p:handoutMasterIdLst>
  <p:sldIdLst>
    <p:sldId id="567" r:id="rId3"/>
    <p:sldId id="569" r:id="rId4"/>
    <p:sldId id="621" r:id="rId5"/>
    <p:sldId id="638" r:id="rId6"/>
    <p:sldId id="620" r:id="rId7"/>
    <p:sldId id="639" r:id="rId8"/>
    <p:sldId id="645" r:id="rId9"/>
    <p:sldId id="623" r:id="rId10"/>
    <p:sldId id="643" r:id="rId11"/>
    <p:sldId id="640" r:id="rId12"/>
    <p:sldId id="641" r:id="rId13"/>
    <p:sldId id="635" r:id="rId14"/>
    <p:sldId id="642" r:id="rId15"/>
    <p:sldId id="647" r:id="rId16"/>
    <p:sldId id="625" r:id="rId17"/>
    <p:sldId id="646" r:id="rId18"/>
    <p:sldId id="632" r:id="rId19"/>
    <p:sldId id="648" r:id="rId20"/>
    <p:sldId id="593" r:id="rId21"/>
  </p:sldIdLst>
  <p:sldSz cx="12192000" cy="6858000"/>
  <p:notesSz cx="6797675" cy="9929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0BC3"/>
    <a:srgbClr val="EC6ED4"/>
    <a:srgbClr val="AF51A4"/>
    <a:srgbClr val="CC3300"/>
    <a:srgbClr val="993300"/>
    <a:srgbClr val="F9E383"/>
    <a:srgbClr val="FFCC99"/>
    <a:srgbClr val="FFFFFF"/>
    <a:srgbClr val="F8E497"/>
    <a:srgbClr val="FBEE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27" autoAdjust="0"/>
    <p:restoredTop sz="82945" autoAdjust="0"/>
  </p:normalViewPr>
  <p:slideViewPr>
    <p:cSldViewPr>
      <p:cViewPr varScale="1">
        <p:scale>
          <a:sx n="111" d="100"/>
          <a:sy n="111" d="100"/>
        </p:scale>
        <p:origin x="126" y="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6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6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3323"/>
            <a:ext cx="294566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3" tIns="45862" rIns="91723" bIns="4586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3323"/>
            <a:ext cx="294566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3" tIns="45862" rIns="91723" bIns="458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3A02CF3-CF6D-4489-AEBE-547935E0CB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821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6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6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6661"/>
            <a:ext cx="5438140" cy="44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599"/>
            <a:ext cx="294566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3" tIns="45862" rIns="91723" bIns="4586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1599"/>
            <a:ext cx="2945660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3" tIns="45862" rIns="91723" bIns="458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7294B6-C243-4674-817D-CBA72C60B8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2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EEA14F-5744-4998-8D9F-F9086BE54A2A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164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фон_4х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7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407701" y="2148596"/>
            <a:ext cx="7296811" cy="859438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4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L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143241"/>
            <a:ext cx="2065867" cy="12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933" y="953740"/>
            <a:ext cx="5850467" cy="39522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953740"/>
            <a:ext cx="5850467" cy="39522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8434AA-06DB-4C2F-A34B-10C821B900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938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L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143241"/>
            <a:ext cx="2065867" cy="12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06504"/>
            <a:ext cx="10972800" cy="85943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154275"/>
            <a:ext cx="5386917" cy="4810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1635321"/>
            <a:ext cx="5386917" cy="29710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154275"/>
            <a:ext cx="5389033" cy="4810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8" y="1635321"/>
            <a:ext cx="5389033" cy="29710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9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58821C2-390D-462A-ACDC-CBB70A4244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000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L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143241"/>
            <a:ext cx="2065867" cy="12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7C97F4-C53F-450D-8C83-C6EC7EABB9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8446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L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143241"/>
            <a:ext cx="2065867" cy="12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741BF7-A58A-43A4-8BB6-26440545E52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1068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L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143241"/>
            <a:ext cx="2065867" cy="12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26" y="205311"/>
            <a:ext cx="4011084" cy="8737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05322"/>
            <a:ext cx="6815667" cy="44010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26" y="1079076"/>
            <a:ext cx="4011084" cy="35272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30ED59-3CC1-44BE-8485-C14DBD89FC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8876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L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143241"/>
            <a:ext cx="2065867" cy="12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3609643"/>
            <a:ext cx="7315200" cy="4261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460754"/>
            <a:ext cx="7315200" cy="30939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4035789"/>
            <a:ext cx="7315200" cy="605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0BD6FA-395B-4E76-A111-D8402B8672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0827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143241"/>
            <a:ext cx="2065867" cy="12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E2A051-C56D-4F30-A5FC-2E6955EA93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1883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143241"/>
            <a:ext cx="2065867" cy="12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72038" y="-20292"/>
            <a:ext cx="2976033" cy="492625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41" y="-20292"/>
            <a:ext cx="8724900" cy="492625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DA88707-2F2E-4C33-9463-679C861A15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2226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L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143241"/>
            <a:ext cx="2065867" cy="12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2" y="-20293"/>
            <a:ext cx="6432551" cy="81288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933" y="953740"/>
            <a:ext cx="5850467" cy="3952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953739"/>
            <a:ext cx="5850467" cy="191821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2986550"/>
            <a:ext cx="5850467" cy="1919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070088-049A-472D-BDC4-5C8DEA4C03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5150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L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143241"/>
            <a:ext cx="2065867" cy="12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159002" y="-20293"/>
            <a:ext cx="6432551" cy="81288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43933" y="953739"/>
            <a:ext cx="5850467" cy="191821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953739"/>
            <a:ext cx="5850467" cy="191821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43933" y="2986550"/>
            <a:ext cx="5850467" cy="1919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986550"/>
            <a:ext cx="5850467" cy="1919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9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0918EE-622A-4BB3-9715-AE11A9530D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711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30D9CD-46F2-47B8-90E6-8A5771E727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313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159563" y="122825"/>
            <a:ext cx="6288616" cy="108384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ru-RU" altLang="ru-RU"/>
              <a:t>Образец заголовка</a:t>
            </a:r>
            <a:endParaRPr lang="ru-RU" alt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609600" y="1203216"/>
            <a:ext cx="10972800" cy="340313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E1E9E3-5FE9-4701-8AC5-C30189D1D5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715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823F5F-3ED6-4E53-A77A-5B15C0912C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5770160"/>
      </p:ext>
    </p:extLst>
  </p:cSld>
  <p:clrMapOvr>
    <a:masterClrMapping/>
  </p:clrMapOvr>
  <p:transition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06903"/>
            <a:ext cx="10972800" cy="43990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9C4EF2-732C-4F33-A05B-EA25FAF86A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9691686"/>
      </p:ext>
    </p:extLst>
  </p:cSld>
  <p:clrMapOvr>
    <a:masterClrMapping/>
  </p:clrMapOvr>
  <p:transition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38291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068960"/>
            <a:ext cx="8534400" cy="25698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8503-A765-4FCB-A80A-A8808FD571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3393" y="188643"/>
            <a:ext cx="8736971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623393" y="6448254"/>
            <a:ext cx="8448939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1" i="0" baseline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fld id="{765DF19E-51AC-42E9-A9C4-166A97C87BD0}" type="datetime1">
              <a:rPr lang="ru-RU" smtClean="0"/>
              <a:pPr/>
              <a:t>30.01.2023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092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96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143241"/>
            <a:ext cx="2065867" cy="12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39" y="1008146"/>
            <a:ext cx="11904133" cy="3952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11CA3F-D46D-47A9-8E70-11589268E8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5549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143241"/>
            <a:ext cx="2065867" cy="12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3313613"/>
            <a:ext cx="10363200" cy="102416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185600"/>
            <a:ext cx="10363200" cy="11280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B705E7-CEAD-464D-BE35-71F30E41F4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854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063751" y="275340"/>
            <a:ext cx="7296149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599512"/>
            <a:ext cx="10972800" cy="452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662"/>
            <a:ext cx="2844800" cy="36605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</a:defRPr>
            </a:lvl1pPr>
          </a:lstStyle>
          <a:p>
            <a:fld id="{BB5C52D9-C4BE-4215-9AD3-134F237F25F6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‹#›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24" descr="Layer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6" y="324677"/>
            <a:ext cx="1847849" cy="11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31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50" r:id="rId5"/>
    <p:sldLayoutId id="2147483867" r:id="rId6"/>
  </p:sldLayoutIdLst>
  <p:transition advTm="6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975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9750" indent="-17938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725" indent="-180975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113" indent="-17938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2256369" y="152790"/>
            <a:ext cx="6432551" cy="108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099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284" y="1362369"/>
            <a:ext cx="11904133" cy="523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3592"/>
            <a:ext cx="10896600" cy="25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5B0917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91851" y="6596986"/>
            <a:ext cx="1022349" cy="26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D20000"/>
                </a:solidFill>
                <a:latin typeface="Arial" panose="020B0604020202020204" pitchFamily="34" charset="0"/>
              </a:defRPr>
            </a:lvl1pPr>
          </a:lstStyle>
          <a:p>
            <a:fld id="{7B624218-4840-4694-A2F7-5EA16865E86A}" type="slidenum">
              <a:rPr lang="ru-RU" altLang="ru-RU" b="1" smtClean="0">
                <a:cs typeface="Arial" panose="020B0604020202020204" pitchFamily="34" charset="0"/>
              </a:rPr>
              <a:pPr/>
              <a:t>‹#›</a:t>
            </a:fld>
            <a:endParaRPr lang="ru-RU" altLang="ru-RU" b="1">
              <a:cs typeface="Arial" panose="020B0604020202020204" pitchFamily="34" charset="0"/>
            </a:endParaRPr>
          </a:p>
        </p:txBody>
      </p:sp>
      <p:pic>
        <p:nvPicPr>
          <p:cNvPr id="4102" name="Picture 24" descr="Layer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6" y="324677"/>
            <a:ext cx="1847849" cy="11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24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anose="05000000000000000000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anose="05000000000000000000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anose="05000000000000000000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anose="02020603050405020304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4"/>
          <p:cNvSpPr>
            <a:spLocks noGrp="1"/>
          </p:cNvSpPr>
          <p:nvPr>
            <p:ph type="title"/>
          </p:nvPr>
        </p:nvSpPr>
        <p:spPr>
          <a:xfrm>
            <a:off x="3899954" y="980728"/>
            <a:ext cx="5940462" cy="1421928"/>
          </a:xfrm>
          <a:noFill/>
        </p:spPr>
        <p:txBody>
          <a:bodyPr/>
          <a:lstStyle/>
          <a:p>
            <a:pPr algn="ctr" eaLnBrk="1" hangingPunct="1">
              <a:spcAft>
                <a:spcPts val="600"/>
              </a:spcAft>
            </a:pPr>
            <a:r>
              <a:rPr lang="ru-RU" altLang="ru-RU" sz="2000" dirty="0">
                <a:solidFill>
                  <a:srgbClr val="C00000"/>
                </a:solidFill>
              </a:rPr>
              <a:t>Научно-практическая конференция </a:t>
            </a:r>
            <a:br>
              <a:rPr lang="ru-RU" altLang="ru-RU" sz="2000" dirty="0">
                <a:solidFill>
                  <a:srgbClr val="C00000"/>
                </a:solidFill>
              </a:rPr>
            </a:br>
            <a:r>
              <a:rPr lang="ru-RU" altLang="ru-RU" sz="1800" dirty="0">
                <a:solidFill>
                  <a:srgbClr val="C00000"/>
                </a:solidFill>
              </a:rPr>
              <a:t>«Новые информационные технологии в образовании</a:t>
            </a:r>
            <a:r>
              <a:rPr lang="ru-RU" altLang="ru-RU" sz="1600" dirty="0">
                <a:solidFill>
                  <a:srgbClr val="C00000"/>
                </a:solidFill>
              </a:rPr>
              <a:t>»</a:t>
            </a:r>
            <a:br>
              <a:rPr lang="ru-RU" altLang="ru-RU" sz="1600" dirty="0">
                <a:solidFill>
                  <a:srgbClr val="C00000"/>
                </a:solidFill>
              </a:rPr>
            </a:br>
            <a:r>
              <a:rPr lang="ru-RU" altLang="ru-RU" sz="800" dirty="0">
                <a:solidFill>
                  <a:srgbClr val="C00000"/>
                </a:solidFill>
              </a:rPr>
              <a:t> </a:t>
            </a:r>
            <a:br>
              <a:rPr lang="ru-RU" altLang="ru-RU" sz="1600" dirty="0">
                <a:solidFill>
                  <a:srgbClr val="C00000"/>
                </a:solidFill>
              </a:rPr>
            </a:br>
            <a:r>
              <a:rPr lang="ru-RU" altLang="ru-RU" sz="2400" dirty="0">
                <a:solidFill>
                  <a:srgbClr val="C00000"/>
                </a:solidFill>
              </a:rPr>
              <a:t>Секция "Практика ERP для организации процесса обучения" </a:t>
            </a:r>
          </a:p>
        </p:txBody>
      </p:sp>
      <p:sp>
        <p:nvSpPr>
          <p:cNvPr id="34819" name="Text Box 13"/>
          <p:cNvSpPr txBox="1">
            <a:spLocks noChangeArrowheads="1"/>
          </p:cNvSpPr>
          <p:nvPr/>
        </p:nvSpPr>
        <p:spPr bwMode="auto">
          <a:xfrm>
            <a:off x="4871864" y="5373216"/>
            <a:ext cx="6732946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lang="ru-RU" altLang="ru-RU" b="1" dirty="0">
                <a:solidFill>
                  <a:prstClr val="black"/>
                </a:solidFill>
              </a:rPr>
              <a:t>Позднеев Борис Михайлович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lang="ru-RU" altLang="ru-RU" sz="1800" b="1" dirty="0">
                <a:solidFill>
                  <a:prstClr val="black"/>
                </a:solidFill>
              </a:rPr>
              <a:t> д.т.н., профессор, зав. кафедрой информационных систем МГТУ «СТАНКИН», председатель Правления Ассоциации «Цифровые инновации в машиностроении»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3514622" y="3002711"/>
            <a:ext cx="8342018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0"/>
              </a:spcBef>
              <a:buClrTx/>
              <a:buFontTx/>
              <a:buNone/>
            </a:pPr>
            <a:r>
              <a:rPr lang="ru-RU" altLang="ru-RU" sz="3200" b="1" dirty="0">
                <a:solidFill>
                  <a:prstClr val="black"/>
                </a:solidFill>
              </a:rPr>
              <a:t>1С:ERP как основа подготовки кадров для цифрового развития промышленности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23792" y="335624"/>
            <a:ext cx="576103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ea typeface="+mj-ea"/>
              </a:rPr>
              <a:t>31 января - 01 февраля 2023 г.</a:t>
            </a:r>
          </a:p>
        </p:txBody>
      </p:sp>
    </p:spTree>
    <p:extLst>
      <p:ext uri="{BB962C8B-B14F-4D97-AF65-F5344CB8AC3E}">
        <p14:creationId xmlns:p14="http://schemas.microsoft.com/office/powerpoint/2010/main" val="3000480264"/>
      </p:ext>
    </p:extLst>
  </p:cSld>
  <p:clrMapOvr>
    <a:masterClrMapping/>
  </p:clrMapOvr>
  <p:transition advTm="6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10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1BBEA-87C9-4787-A4F6-D7ED7E574C05}"/>
              </a:ext>
            </a:extLst>
          </p:cNvPr>
          <p:cNvSpPr txBox="1"/>
          <p:nvPr/>
        </p:nvSpPr>
        <p:spPr>
          <a:xfrm>
            <a:off x="551384" y="1196752"/>
            <a:ext cx="11229975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«Цифровые инновации в машиностроении»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(АЦИМ - https://ацим.рф)</a:t>
            </a:r>
          </a:p>
          <a:p>
            <a:pPr indent="442913" algn="just">
              <a:spcBef>
                <a:spcPts val="600"/>
              </a:spcBef>
              <a:spcAft>
                <a:spcPts val="600"/>
              </a:spcAft>
              <a:defRPr/>
            </a:pPr>
            <a:endParaRPr lang="ru-RU" sz="1600" b="1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424050-8340-8D59-0980-7C7DA7953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4" r="10238"/>
          <a:stretch/>
        </p:blipFill>
        <p:spPr>
          <a:xfrm>
            <a:off x="2783632" y="2060848"/>
            <a:ext cx="6624736" cy="4034686"/>
          </a:xfrm>
          <a:prstGeom prst="rect">
            <a:avLst/>
          </a:prstGeom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21CE5D6F-1613-4F16-A452-A0E4A4E07C1E}"/>
              </a:ext>
            </a:extLst>
          </p:cNvPr>
          <p:cNvSpPr txBox="1">
            <a:spLocks/>
          </p:cNvSpPr>
          <p:nvPr/>
        </p:nvSpPr>
        <p:spPr>
          <a:xfrm>
            <a:off x="1805325" y="224232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3711368628"/>
      </p:ext>
    </p:extLst>
  </p:cSld>
  <p:clrMapOvr>
    <a:masterClrMapping/>
  </p:clrMapOvr>
  <p:transition advTm="6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11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1BBEA-87C9-4787-A4F6-D7ED7E574C05}"/>
              </a:ext>
            </a:extLst>
          </p:cNvPr>
          <p:cNvSpPr txBox="1"/>
          <p:nvPr/>
        </p:nvSpPr>
        <p:spPr>
          <a:xfrm>
            <a:off x="590326" y="1046625"/>
            <a:ext cx="11229975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Правление Ассоциации «Цифровые инновации в машиностроении» (АЦИМ)</a:t>
            </a:r>
            <a:br>
              <a:rPr lang="ru-RU" sz="2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50BC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2913" algn="just">
              <a:spcBef>
                <a:spcPts val="600"/>
              </a:spcBef>
              <a:spcAft>
                <a:spcPts val="600"/>
              </a:spcAft>
              <a:defRPr/>
            </a:pPr>
            <a:endParaRPr lang="ru-RU" sz="1600" b="1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78947B-299A-268A-CC4B-590E0999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029" y="1815056"/>
            <a:ext cx="1308100" cy="1605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BE76D3-940E-D80B-79BB-C8D19D03F614}"/>
              </a:ext>
            </a:extLst>
          </p:cNvPr>
          <p:cNvSpPr txBox="1"/>
          <p:nvPr/>
        </p:nvSpPr>
        <p:spPr>
          <a:xfrm>
            <a:off x="3398802" y="3523353"/>
            <a:ext cx="1798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Бахин Евгений Викторович</a:t>
            </a:r>
            <a:endParaRPr lang="ru-RU" sz="14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66ECDB6B-BBF7-06C8-4D1E-F0B16A43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315" y="1815055"/>
            <a:ext cx="1308098" cy="160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F72032-C4B3-ACDF-37F8-C9F1F1F3CEA3}"/>
              </a:ext>
            </a:extLst>
          </p:cNvPr>
          <p:cNvSpPr txBox="1"/>
          <p:nvPr/>
        </p:nvSpPr>
        <p:spPr>
          <a:xfrm>
            <a:off x="5357297" y="3523353"/>
            <a:ext cx="21778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Боровков Алексей Иванович</a:t>
            </a:r>
            <a:endParaRPr lang="ru-RU" sz="14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9">
            <a:extLst>
              <a:ext uri="{FF2B5EF4-FFF2-40B4-BE49-F238E27FC236}">
                <a16:creationId xmlns:a16="http://schemas.microsoft.com/office/drawing/2014/main" id="{83104C2B-99E1-EE22-7F88-67EA6937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40" y="1827483"/>
            <a:ext cx="1490882" cy="16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7781E1-19ED-9E96-A064-2B73BCDA006F}"/>
              </a:ext>
            </a:extLst>
          </p:cNvPr>
          <p:cNvSpPr txBox="1"/>
          <p:nvPr/>
        </p:nvSpPr>
        <p:spPr>
          <a:xfrm>
            <a:off x="7735081" y="3525724"/>
            <a:ext cx="1676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Бударгин Олег Михайлович</a:t>
            </a:r>
            <a:endParaRPr lang="ru-RU" sz="14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079B9E-57A7-B9AD-314E-066B20284424}"/>
              </a:ext>
            </a:extLst>
          </p:cNvPr>
          <p:cNvSpPr txBox="1"/>
          <p:nvPr/>
        </p:nvSpPr>
        <p:spPr>
          <a:xfrm>
            <a:off x="9811431" y="3523353"/>
            <a:ext cx="1828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Егоров Андрей Александрович</a:t>
            </a:r>
            <a:endParaRPr lang="ru-RU" sz="14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4DDDB2-DBD1-2677-EA0E-ED78E4C72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3150" y="1815055"/>
            <a:ext cx="1305362" cy="16055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6A342E-6CB5-FBEC-2094-1F03637C6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960" y="4332361"/>
            <a:ext cx="1305362" cy="17404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7AD6B4-8478-6283-EEF2-52DD1D7CAA24}"/>
              </a:ext>
            </a:extLst>
          </p:cNvPr>
          <p:cNvSpPr txBox="1"/>
          <p:nvPr/>
        </p:nvSpPr>
        <p:spPr>
          <a:xfrm>
            <a:off x="5585172" y="6103620"/>
            <a:ext cx="1873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Нуралиев Борис Георгиевич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ADBED-48A6-21D3-52AF-1471BC278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357" y="4341063"/>
            <a:ext cx="1305362" cy="1723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F7143C-C818-1B8C-7C2D-A92C457D4014}"/>
              </a:ext>
            </a:extLst>
          </p:cNvPr>
          <p:cNvSpPr txBox="1"/>
          <p:nvPr/>
        </p:nvSpPr>
        <p:spPr>
          <a:xfrm>
            <a:off x="7624348" y="6103620"/>
            <a:ext cx="1949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Растопшин Павел Геннадиевич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C9C2329-2EBD-A7DA-0047-0314BD9D9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9011" y="4304360"/>
            <a:ext cx="1305362" cy="1740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CF9A9E-D66C-F0D3-CCF0-ECE4B0778B5E}"/>
              </a:ext>
            </a:extLst>
          </p:cNvPr>
          <p:cNvSpPr txBox="1"/>
          <p:nvPr/>
        </p:nvSpPr>
        <p:spPr>
          <a:xfrm>
            <a:off x="9749689" y="6072844"/>
            <a:ext cx="1924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Фатхуллин Раиль Рифович</a:t>
            </a:r>
            <a:endParaRPr lang="ru-RU" sz="14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BBD0288-76CD-0CEE-7B75-3688904C7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787" y="2822276"/>
            <a:ext cx="2044805" cy="27447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42B1D9-7B9E-029B-4BA3-0B086C5F8A10}"/>
              </a:ext>
            </a:extLst>
          </p:cNvPr>
          <p:cNvSpPr txBox="1"/>
          <p:nvPr/>
        </p:nvSpPr>
        <p:spPr>
          <a:xfrm>
            <a:off x="259895" y="5536916"/>
            <a:ext cx="3359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Позднеев </a:t>
            </a:r>
          </a:p>
          <a:p>
            <a:pPr algn="ctr"/>
            <a:r>
              <a:rPr lang="ru-RU" sz="14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 Михайлович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716F3A-13E1-2C8A-EB29-51999141B622}"/>
              </a:ext>
            </a:extLst>
          </p:cNvPr>
          <p:cNvSpPr txBox="1"/>
          <p:nvPr/>
        </p:nvSpPr>
        <p:spPr>
          <a:xfrm>
            <a:off x="5697292" y="1425149"/>
            <a:ext cx="3675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u="none" strike="noStrike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Члены Правления</a:t>
            </a:r>
            <a:endParaRPr lang="ru-RU" sz="16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F646B7-21C7-4BAB-9D97-F62C769DC0D6}"/>
              </a:ext>
            </a:extLst>
          </p:cNvPr>
          <p:cNvSpPr txBox="1"/>
          <p:nvPr/>
        </p:nvSpPr>
        <p:spPr>
          <a:xfrm>
            <a:off x="590326" y="1863573"/>
            <a:ext cx="28575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Правления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8DBFD8A-C284-C039-B860-E689008FB6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r="41110" b="29254"/>
          <a:stretch/>
        </p:blipFill>
        <p:spPr>
          <a:xfrm>
            <a:off x="3667737" y="4332361"/>
            <a:ext cx="1345931" cy="17426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9BE23FC-A062-34AD-7675-B2DC47CC1928}"/>
              </a:ext>
            </a:extLst>
          </p:cNvPr>
          <p:cNvSpPr txBox="1"/>
          <p:nvPr/>
        </p:nvSpPr>
        <p:spPr>
          <a:xfrm>
            <a:off x="3176675" y="6103621"/>
            <a:ext cx="2242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 Владимир Вячеславович</a:t>
            </a:r>
            <a:endParaRPr lang="ru-RU" sz="14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Заголовок 4">
            <a:extLst>
              <a:ext uri="{FF2B5EF4-FFF2-40B4-BE49-F238E27FC236}">
                <a16:creationId xmlns:a16="http://schemas.microsoft.com/office/drawing/2014/main" id="{9CE8C034-8436-4548-8452-1800E9198048}"/>
              </a:ext>
            </a:extLst>
          </p:cNvPr>
          <p:cNvSpPr txBox="1">
            <a:spLocks/>
          </p:cNvSpPr>
          <p:nvPr/>
        </p:nvSpPr>
        <p:spPr>
          <a:xfrm>
            <a:off x="1755638" y="73019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1201911967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16" grpId="0"/>
      <p:bldP spid="18" grpId="0"/>
      <p:bldP spid="20" grpId="0"/>
      <p:bldP spid="22" grpId="0"/>
      <p:bldP spid="23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12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91DB8F4-DCB1-4FDC-956A-CF210BC57867}"/>
              </a:ext>
            </a:extLst>
          </p:cNvPr>
          <p:cNvSpPr txBox="1">
            <a:spLocks/>
          </p:cNvSpPr>
          <p:nvPr/>
        </p:nvSpPr>
        <p:spPr bwMode="auto">
          <a:xfrm>
            <a:off x="409958" y="891309"/>
            <a:ext cx="1131505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0" u="none" strike="noStrike" kern="1200" cap="none" spc="-4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Центральные органы АЦИМ</a:t>
            </a:r>
            <a:endParaRPr kumimoji="0" lang="ru-RU" altLang="ru-RU" sz="3000" b="1" i="1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8" name="Группа 2">
            <a:extLst>
              <a:ext uri="{FF2B5EF4-FFF2-40B4-BE49-F238E27FC236}">
                <a16:creationId xmlns:a16="http://schemas.microsoft.com/office/drawing/2014/main" id="{F305EC76-E618-4F73-90E4-4553EEB84DBF}"/>
              </a:ext>
            </a:extLst>
          </p:cNvPr>
          <p:cNvGrpSpPr>
            <a:grpSpLocks/>
          </p:cNvGrpSpPr>
          <p:nvPr/>
        </p:nvGrpSpPr>
        <p:grpSpPr bwMode="auto">
          <a:xfrm>
            <a:off x="409958" y="1689281"/>
            <a:ext cx="11340000" cy="4840289"/>
            <a:chOff x="661988" y="1041400"/>
            <a:chExt cx="11088687" cy="5026026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6FEF0F5-D624-4D85-A58A-C8FAB125B2CD}"/>
                </a:ext>
              </a:extLst>
            </p:cNvPr>
            <p:cNvSpPr/>
            <p:nvPr/>
          </p:nvSpPr>
          <p:spPr>
            <a:xfrm>
              <a:off x="8391646" y="4570662"/>
              <a:ext cx="3359029" cy="623102"/>
            </a:xfrm>
            <a:prstGeom prst="rect">
              <a:avLst/>
            </a:prstGeom>
            <a:solidFill>
              <a:srgbClr val="EC6ED4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ru-RU" altLang="ru-RU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Calibri" panose="020F0502020204030204" pitchFamily="34" charset="0"/>
                </a:rPr>
                <a:t>Цифровое станкостроение и машиностроение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A5825EC-A966-4904-B0DC-B55C4D2B1970}"/>
                </a:ext>
              </a:extLst>
            </p:cNvPr>
            <p:cNvSpPr/>
            <p:nvPr/>
          </p:nvSpPr>
          <p:spPr>
            <a:xfrm>
              <a:off x="3653015" y="1041400"/>
              <a:ext cx="3094782" cy="634641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Общее собрание членов Ассоциации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997D7F2-BE08-4E57-89BB-B70B1D11B8F3}"/>
                </a:ext>
              </a:extLst>
            </p:cNvPr>
            <p:cNvSpPr/>
            <p:nvPr/>
          </p:nvSpPr>
          <p:spPr>
            <a:xfrm>
              <a:off x="3653015" y="2417829"/>
              <a:ext cx="3096402" cy="63464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Правление Ассоциации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0A131F1-FF37-4A32-9085-CB854A407DDE}"/>
                </a:ext>
              </a:extLst>
            </p:cNvPr>
            <p:cNvSpPr/>
            <p:nvPr/>
          </p:nvSpPr>
          <p:spPr>
            <a:xfrm>
              <a:off x="661988" y="1755165"/>
              <a:ext cx="1964838" cy="629695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Председатель Правления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3609A021-809C-4E31-B63F-48F4935BEFFC}"/>
                </a:ext>
              </a:extLst>
            </p:cNvPr>
            <p:cNvSpPr/>
            <p:nvPr/>
          </p:nvSpPr>
          <p:spPr>
            <a:xfrm>
              <a:off x="2210189" y="3617877"/>
              <a:ext cx="1968080" cy="628046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Попечительский совет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EBDE316A-EBCF-4EB2-A07E-DE218611FB5E}"/>
                </a:ext>
              </a:extLst>
            </p:cNvPr>
            <p:cNvSpPr/>
            <p:nvPr/>
          </p:nvSpPr>
          <p:spPr>
            <a:xfrm>
              <a:off x="4698659" y="3634361"/>
              <a:ext cx="1966458" cy="62475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Наблюдательный совет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3FD5875-176F-4DF6-B1D4-B78D37164C3C}"/>
                </a:ext>
              </a:extLst>
            </p:cNvPr>
            <p:cNvSpPr/>
            <p:nvPr/>
          </p:nvSpPr>
          <p:spPr>
            <a:xfrm>
              <a:off x="7161190" y="3617877"/>
              <a:ext cx="1964838" cy="628046"/>
            </a:xfrm>
            <a:prstGeom prst="rect">
              <a:avLst/>
            </a:prstGeom>
            <a:solidFill>
              <a:srgbClr val="EC6ED4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Экспертный совет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1F4F095-281F-4FE4-AB98-A619FB499E19}"/>
                </a:ext>
              </a:extLst>
            </p:cNvPr>
            <p:cNvSpPr/>
            <p:nvPr/>
          </p:nvSpPr>
          <p:spPr>
            <a:xfrm>
              <a:off x="661988" y="4686051"/>
              <a:ext cx="1964838" cy="621453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Проектный офис</a:t>
              </a: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19161C84-23D5-4FBE-BD91-C28E27C51E25}"/>
                </a:ext>
              </a:extLst>
            </p:cNvPr>
            <p:cNvCxnSpPr>
              <a:stCxn id="10" idx="2"/>
              <a:endCxn id="11" idx="0"/>
            </p:cNvCxnSpPr>
            <p:nvPr/>
          </p:nvCxnSpPr>
          <p:spPr>
            <a:xfrm>
              <a:off x="5201217" y="1676041"/>
              <a:ext cx="1621" cy="741788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337181B5-26EA-48B7-90CA-C3452FD329C0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5202837" y="3052469"/>
              <a:ext cx="0" cy="382433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3F7A2A3A-D246-4B77-B28F-7203C98A48C9}"/>
                </a:ext>
              </a:extLst>
            </p:cNvPr>
            <p:cNvCxnSpPr>
              <a:cxnSpLocks/>
            </p:cNvCxnSpPr>
            <p:nvPr/>
          </p:nvCxnSpPr>
          <p:spPr>
            <a:xfrm>
              <a:off x="3178018" y="3426660"/>
              <a:ext cx="4965591" cy="0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86932A32-C64D-4D8F-AC25-7E0063D0E692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3194229" y="3426660"/>
              <a:ext cx="0" cy="191216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E0C2DD5D-DC35-4A6A-B16D-908BB275005A}"/>
                </a:ext>
              </a:extLst>
            </p:cNvPr>
            <p:cNvCxnSpPr>
              <a:stCxn id="14" idx="0"/>
            </p:cNvCxnSpPr>
            <p:nvPr/>
          </p:nvCxnSpPr>
          <p:spPr>
            <a:xfrm flipH="1" flipV="1">
              <a:off x="5681078" y="3436551"/>
              <a:ext cx="0" cy="197810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50F338A1-A119-4716-BCD7-D014A4066027}"/>
                </a:ext>
              </a:extLst>
            </p:cNvPr>
            <p:cNvCxnSpPr>
              <a:stCxn id="12" idx="2"/>
              <a:endCxn id="16" idx="0"/>
            </p:cNvCxnSpPr>
            <p:nvPr/>
          </p:nvCxnSpPr>
          <p:spPr>
            <a:xfrm>
              <a:off x="1644407" y="2384861"/>
              <a:ext cx="0" cy="2301191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2487309D-70B8-4F30-AC77-96AC70ECCAC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8143609" y="4245923"/>
              <a:ext cx="0" cy="1508302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59DA03D3-3E69-43A2-9F2C-080BEDEBB1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3609" y="3416227"/>
              <a:ext cx="0" cy="191216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6F5FFC15-775E-417F-950B-BB843103778D}"/>
                </a:ext>
              </a:extLst>
            </p:cNvPr>
            <p:cNvCxnSpPr>
              <a:endCxn id="12" idx="3"/>
            </p:cNvCxnSpPr>
            <p:nvPr/>
          </p:nvCxnSpPr>
          <p:spPr>
            <a:xfrm flipH="1">
              <a:off x="2626826" y="2058474"/>
              <a:ext cx="2574391" cy="11538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</p:cxn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E8B367D-F680-4B01-B484-53D0729DAFE3}"/>
                </a:ext>
              </a:extLst>
            </p:cNvPr>
            <p:cNvSpPr/>
            <p:nvPr/>
          </p:nvSpPr>
          <p:spPr>
            <a:xfrm>
              <a:off x="8372192" y="5444324"/>
              <a:ext cx="3357407" cy="623102"/>
            </a:xfrm>
            <a:prstGeom prst="rect">
              <a:avLst/>
            </a:prstGeom>
            <a:solidFill>
              <a:srgbClr val="EC6ED4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Интеграция автоматизированных систем управления цифровыми предприятиями и умными производствами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A1D91D02-B569-4FDE-8DD4-A947F1D4EEC7}"/>
                </a:ext>
              </a:extLst>
            </p:cNvPr>
            <p:cNvSpPr/>
            <p:nvPr/>
          </p:nvSpPr>
          <p:spPr>
            <a:xfrm>
              <a:off x="3795676" y="4593740"/>
              <a:ext cx="4143667" cy="624750"/>
            </a:xfrm>
            <a:prstGeom prst="rect">
              <a:avLst/>
            </a:prstGeom>
            <a:solidFill>
              <a:srgbClr val="EC6ED4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Стандартизация и сертификация в области цифрового машиностроения и смежных отраслей</a:t>
              </a:r>
              <a:endPara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1418F03-1105-40DA-B72A-C278BA7429BF}"/>
                </a:ext>
              </a:extLst>
            </p:cNvPr>
            <p:cNvSpPr/>
            <p:nvPr/>
          </p:nvSpPr>
          <p:spPr>
            <a:xfrm>
              <a:off x="3795676" y="5441850"/>
              <a:ext cx="4167984" cy="624751"/>
            </a:xfrm>
            <a:prstGeom prst="rect">
              <a:avLst/>
            </a:prstGeom>
            <a:solidFill>
              <a:srgbClr val="EC6ED4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Подготовка и переподготовка перспективных кадров для обеспечения цифрового развития предприятий</a:t>
              </a:r>
              <a:endPara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82EEEC5D-DB5B-4A47-BDDC-7F2251689518}"/>
                </a:ext>
              </a:extLst>
            </p:cNvPr>
            <p:cNvCxnSpPr>
              <a:cxnSpLocks/>
              <a:stCxn id="28" idx="3"/>
              <a:endCxn id="26" idx="1"/>
            </p:cNvCxnSpPr>
            <p:nvPr/>
          </p:nvCxnSpPr>
          <p:spPr>
            <a:xfrm>
              <a:off x="7963661" y="5754226"/>
              <a:ext cx="408531" cy="1649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56177B6E-0114-4826-9CCC-7DB799D0D1CC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7939344" y="4905290"/>
              <a:ext cx="432848" cy="0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606690-B0DA-474F-8886-0DF2883FA4B6}"/>
                </a:ext>
              </a:extLst>
            </p:cNvPr>
            <p:cNvSpPr txBox="1"/>
            <p:nvPr/>
          </p:nvSpPr>
          <p:spPr>
            <a:xfrm>
              <a:off x="9141134" y="3693743"/>
              <a:ext cx="2060485" cy="3675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5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 Комитета</a:t>
              </a:r>
            </a:p>
          </p:txBody>
        </p:sp>
      </p:grpSp>
      <p:sp>
        <p:nvSpPr>
          <p:cNvPr id="32" name="Заголовок 4">
            <a:extLst>
              <a:ext uri="{FF2B5EF4-FFF2-40B4-BE49-F238E27FC236}">
                <a16:creationId xmlns:a16="http://schemas.microsoft.com/office/drawing/2014/main" id="{2A2684C1-883D-4C8D-9D98-0FB786499084}"/>
              </a:ext>
            </a:extLst>
          </p:cNvPr>
          <p:cNvSpPr txBox="1">
            <a:spLocks/>
          </p:cNvSpPr>
          <p:nvPr/>
        </p:nvSpPr>
        <p:spPr>
          <a:xfrm>
            <a:off x="1762127" y="76119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4078472966"/>
      </p:ext>
    </p:extLst>
  </p:cSld>
  <p:clrMapOvr>
    <a:masterClrMapping/>
  </p:clrMapOvr>
  <p:transition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13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1BBEA-87C9-4787-A4F6-D7ED7E574C05}"/>
              </a:ext>
            </a:extLst>
          </p:cNvPr>
          <p:cNvSpPr txBox="1"/>
          <p:nvPr/>
        </p:nvSpPr>
        <p:spPr>
          <a:xfrm>
            <a:off x="585923" y="1109226"/>
            <a:ext cx="1122997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Экспертный Совет АЦИМ</a:t>
            </a:r>
            <a:endParaRPr lang="ru-RU" sz="1600" b="1" dirty="0">
              <a:solidFill>
                <a:srgbClr val="F50BC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E5ED72DD-1CD0-D314-69FB-8E7A8B830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82" y="1763491"/>
            <a:ext cx="10739459" cy="438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D3B63CD9-E18A-4B39-911E-EECD744A9A61}"/>
              </a:ext>
            </a:extLst>
          </p:cNvPr>
          <p:cNvSpPr txBox="1">
            <a:spLocks/>
          </p:cNvSpPr>
          <p:nvPr/>
        </p:nvSpPr>
        <p:spPr>
          <a:xfrm>
            <a:off x="1805325" y="224232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1802666133"/>
      </p:ext>
    </p:extLst>
  </p:cSld>
  <p:clrMapOvr>
    <a:masterClrMapping/>
  </p:clrMapOvr>
  <p:transition advTm="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14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4580257-F01E-44F2-AB26-84D17EEF1840}"/>
              </a:ext>
            </a:extLst>
          </p:cNvPr>
          <p:cNvSpPr txBox="1">
            <a:spLocks/>
          </p:cNvSpPr>
          <p:nvPr/>
        </p:nvSpPr>
        <p:spPr>
          <a:xfrm>
            <a:off x="983432" y="1052736"/>
            <a:ext cx="10972800" cy="520279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800" b="1" dirty="0">
                <a:solidFill>
                  <a:srgbClr val="F50BC3"/>
                </a:solidFill>
              </a:rPr>
              <a:t>Профиль требований к компетенциям </a:t>
            </a:r>
          </a:p>
          <a:p>
            <a:pPr algn="ctr" eaLnBrk="1" hangingPunct="1">
              <a:defRPr/>
            </a:pPr>
            <a:r>
              <a:rPr lang="ru-RU" sz="1800" b="1" dirty="0">
                <a:solidFill>
                  <a:srgbClr val="F50BC3"/>
                </a:solidFill>
              </a:rPr>
              <a:t>руководителей по цифровизации предприятий (CDO)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A6E6BB38-3328-BEA6-9378-02B66389A35A}"/>
              </a:ext>
            </a:extLst>
          </p:cNvPr>
          <p:cNvSpPr/>
          <p:nvPr/>
        </p:nvSpPr>
        <p:spPr>
          <a:xfrm>
            <a:off x="1473200" y="3505059"/>
            <a:ext cx="2673350" cy="1293813"/>
          </a:xfrm>
          <a:prstGeom prst="ellipse">
            <a:avLst/>
          </a:prstGeom>
          <a:solidFill>
            <a:srgbClr val="000099">
              <a:alpha val="2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ФГОСы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3++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FE0D019B-C59F-EAF5-1D56-74FEB74B37FE}"/>
              </a:ext>
            </a:extLst>
          </p:cNvPr>
          <p:cNvSpPr/>
          <p:nvPr/>
        </p:nvSpPr>
        <p:spPr>
          <a:xfrm>
            <a:off x="4616450" y="3501884"/>
            <a:ext cx="2971800" cy="1293813"/>
          </a:xfrm>
          <a:prstGeom prst="ellipse">
            <a:avLst/>
          </a:prstGeom>
          <a:solidFill>
            <a:srgbClr val="EC6ED4">
              <a:alpha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Профиль компетенций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CDO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B81EF04-1DD7-6757-887E-302B9AD72693}"/>
              </a:ext>
            </a:extLst>
          </p:cNvPr>
          <p:cNvSpPr/>
          <p:nvPr/>
        </p:nvSpPr>
        <p:spPr>
          <a:xfrm>
            <a:off x="8183563" y="3501884"/>
            <a:ext cx="2851150" cy="1293813"/>
          </a:xfrm>
          <a:prstGeom prst="ellipse">
            <a:avLst/>
          </a:prstGeom>
          <a:solidFill>
            <a:srgbClr val="000099">
              <a:alpha val="2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Профессиональные стандарты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55AAC9A-F7CC-F541-4C80-BF85B66FE0F3}"/>
              </a:ext>
            </a:extLst>
          </p:cNvPr>
          <p:cNvSpPr/>
          <p:nvPr/>
        </p:nvSpPr>
        <p:spPr>
          <a:xfrm>
            <a:off x="4759325" y="5211622"/>
            <a:ext cx="2673350" cy="1293812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Рекомендации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Минэкономразвития от 06.06.2018 «О функциях и полномочиях руководителей компаний по цифровой трансформации»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26FFF26-5029-F44C-EDD7-4064C2F81FD7}"/>
              </a:ext>
            </a:extLst>
          </p:cNvPr>
          <p:cNvSpPr/>
          <p:nvPr/>
        </p:nvSpPr>
        <p:spPr>
          <a:xfrm>
            <a:off x="4759325" y="1785797"/>
            <a:ext cx="2673350" cy="1293812"/>
          </a:xfrm>
          <a:prstGeom prst="ellipse">
            <a:avLst/>
          </a:prstGeom>
          <a:solidFill>
            <a:schemeClr val="bg1">
              <a:alpha val="4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Требования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ru-RU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 уровню компетенций руководителя цифровой трансформации </a:t>
            </a:r>
            <a:b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(Письмо </a:t>
            </a:r>
            <a:r>
              <a:rPr kumimoji="0" lang="ru-RU" altLang="ru-RU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Минцифры</a:t>
            </a: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России № ММ-П10-502 от 01.02.2020)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72CBEB5-3A32-E58C-7235-6C739A627D8A}"/>
              </a:ext>
            </a:extLst>
          </p:cNvPr>
          <p:cNvCxnSpPr>
            <a:stCxn id="2" idx="6"/>
            <a:endCxn id="3" idx="2"/>
          </p:cNvCxnSpPr>
          <p:nvPr/>
        </p:nvCxnSpPr>
        <p:spPr>
          <a:xfrm flipV="1">
            <a:off x="4146550" y="4147997"/>
            <a:ext cx="469900" cy="3175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F6C15A54-07FA-7477-E4DE-9DDA4C4D4C45}"/>
              </a:ext>
            </a:extLst>
          </p:cNvPr>
          <p:cNvCxnSpPr>
            <a:stCxn id="3" idx="6"/>
          </p:cNvCxnSpPr>
          <p:nvPr/>
        </p:nvCxnSpPr>
        <p:spPr>
          <a:xfrm>
            <a:off x="7588250" y="4147997"/>
            <a:ext cx="595313" cy="6350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EDE9533-DDD3-F348-649B-BA68FBEC69DA}"/>
              </a:ext>
            </a:extLst>
          </p:cNvPr>
          <p:cNvCxnSpPr>
            <a:stCxn id="11" idx="4"/>
            <a:endCxn id="3" idx="0"/>
          </p:cNvCxnSpPr>
          <p:nvPr/>
        </p:nvCxnSpPr>
        <p:spPr>
          <a:xfrm>
            <a:off x="6096000" y="3079609"/>
            <a:ext cx="6350" cy="422275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5592A4F-7E6B-1B4F-C1C7-ACF32F2D101B}"/>
              </a:ext>
            </a:extLst>
          </p:cNvPr>
          <p:cNvCxnSpPr>
            <a:stCxn id="3" idx="4"/>
            <a:endCxn id="10" idx="0"/>
          </p:cNvCxnSpPr>
          <p:nvPr/>
        </p:nvCxnSpPr>
        <p:spPr>
          <a:xfrm flipH="1">
            <a:off x="6096000" y="4795697"/>
            <a:ext cx="6350" cy="415925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" name="TextBox 25">
            <a:extLst>
              <a:ext uri="{FF2B5EF4-FFF2-40B4-BE49-F238E27FC236}">
                <a16:creationId xmlns:a16="http://schemas.microsoft.com/office/drawing/2014/main" id="{A37DBFBD-F0F3-82EC-A76C-7DCB2B84D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7675" y="2719246"/>
            <a:ext cx="166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Гармонизация!</a:t>
            </a: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id="{A5023974-D3B2-201B-4B74-EE087732F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720834"/>
            <a:ext cx="166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Гармонизация!</a:t>
            </a: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AEBBEFFC-0655-DBC1-99D4-090A38E95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630" y="5349734"/>
            <a:ext cx="166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Гармонизация!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56F89924-984B-8AF6-39E5-C87E32410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399" y="5349734"/>
            <a:ext cx="166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Гармонизация!</a:t>
            </a: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53978DCA-2F1E-1DBC-5C08-9F1F775FF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3775" y="3158984"/>
            <a:ext cx="18097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ГОСТ Р, ГОСТ РВ, ГОСТ, </a:t>
            </a:r>
            <a:r>
              <a:rPr kumimoji="0" lang="en-US" alt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ISO, IEC</a:t>
            </a:r>
            <a:r>
              <a:rPr kumimoji="0" lang="ru-RU" alt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ISO/IEC</a:t>
            </a:r>
            <a:endParaRPr kumimoji="0" lang="ru-RU" altLang="ru-RU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30">
            <a:extLst>
              <a:ext uri="{FF2B5EF4-FFF2-40B4-BE49-F238E27FC236}">
                <a16:creationId xmlns:a16="http://schemas.microsoft.com/office/drawing/2014/main" id="{50C014FF-648D-A188-489F-487F20430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5" y="3206609"/>
            <a:ext cx="18097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ГОСТ Р, ГОСТ РВ, ГОСТ, </a:t>
            </a:r>
            <a:r>
              <a:rPr kumimoji="0" lang="en-US" altLang="ru-RU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ISO, IEC</a:t>
            </a:r>
            <a:r>
              <a:rPr kumimoji="0" lang="ru-RU" altLang="ru-RU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ISO/IEC</a:t>
            </a:r>
            <a:endParaRPr kumimoji="0" lang="ru-RU" altLang="ru-RU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BDA955F6-B1E9-C16E-A305-DBC19B55E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0" y="4711559"/>
            <a:ext cx="18097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ГОСТ Р, ГОСТ РВ, ГОСТ, </a:t>
            </a:r>
            <a:r>
              <a:rPr kumimoji="0" lang="en-US" altLang="ru-RU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ISO, IEC</a:t>
            </a:r>
            <a:r>
              <a:rPr kumimoji="0" lang="ru-RU" altLang="ru-RU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ISO/IEC</a:t>
            </a:r>
            <a:endParaRPr kumimoji="0" lang="ru-RU" altLang="ru-RU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AF725E6C-CBB1-8D78-491C-AA3E68B6D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692509"/>
            <a:ext cx="18097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ГОСТ Р, ГОСТ РВ, ГОСТ, </a:t>
            </a:r>
            <a:r>
              <a:rPr kumimoji="0" lang="en-US" altLang="ru-RU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ISO, IEC</a:t>
            </a:r>
            <a:r>
              <a:rPr kumimoji="0" lang="ru-RU" altLang="ru-RU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ISO/IEC</a:t>
            </a:r>
            <a:endParaRPr kumimoji="0" lang="ru-RU" altLang="ru-RU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6175F9DB-E5FD-40E2-9303-4EEFBFE2E750}"/>
              </a:ext>
            </a:extLst>
          </p:cNvPr>
          <p:cNvSpPr txBox="1">
            <a:spLocks/>
          </p:cNvSpPr>
          <p:nvPr/>
        </p:nvSpPr>
        <p:spPr>
          <a:xfrm>
            <a:off x="1762127" y="103615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801116915"/>
      </p:ext>
    </p:extLst>
  </p:cSld>
  <p:clrMapOvr>
    <a:masterClrMapping/>
  </p:clrMapOvr>
  <p:transition advTm="6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15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97B9EDC-DBEF-4818-A6C5-6B3866F2740D}"/>
              </a:ext>
            </a:extLst>
          </p:cNvPr>
          <p:cNvSpPr txBox="1">
            <a:spLocks/>
          </p:cNvSpPr>
          <p:nvPr/>
        </p:nvSpPr>
        <p:spPr>
          <a:xfrm>
            <a:off x="639890" y="1542951"/>
            <a:ext cx="10972800" cy="5054401"/>
          </a:xfrm>
          <a:prstGeom prst="rect">
            <a:avLst/>
          </a:prstGeom>
        </p:spPr>
        <p:txBody>
          <a:bodyPr rtlCol="0">
            <a:normAutofit fontScale="85000" lnSpcReduction="10000"/>
          </a:bodyPr>
          <a:lstStyle>
            <a:lvl1pPr marL="179388" indent="-1793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9750" indent="-1793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72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113" indent="-1793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F50BC3"/>
                </a:solidFill>
                <a:ea typeface="+mj-ea"/>
              </a:rPr>
              <a:t>Рекомендации Минэкономразвития от 06.06.2018 о функциях и полномочиях руководителей по цифровой трансформации – </a:t>
            </a:r>
            <a:r>
              <a:rPr lang="en-US" b="1" dirty="0">
                <a:solidFill>
                  <a:srgbClr val="F50BC3"/>
                </a:solidFill>
                <a:ea typeface="+mj-ea"/>
              </a:rPr>
              <a:t>Chief Digital Officer  - CDO</a:t>
            </a:r>
            <a:r>
              <a:rPr lang="ru-RU" b="1" dirty="0">
                <a:solidFill>
                  <a:srgbClr val="F50BC3"/>
                </a:solidFill>
                <a:ea typeface="+mj-ea"/>
              </a:rPr>
              <a:t>.</a:t>
            </a:r>
          </a:p>
          <a:p>
            <a:pPr marL="0" indent="449263">
              <a:lnSpc>
                <a:spcPct val="130000"/>
              </a:lnSpc>
              <a:spcBef>
                <a:spcPts val="400"/>
              </a:spcBef>
              <a:buFont typeface="Arial" panose="020B0604020202020204" pitchFamily="34" charset="0"/>
              <a:buNone/>
              <a:defRPr/>
            </a:pPr>
            <a:r>
              <a:rPr lang="ru-RU" b="1" dirty="0" err="1">
                <a:solidFill>
                  <a:srgbClr val="993300"/>
                </a:solidFill>
                <a:ea typeface="+mj-ea"/>
              </a:rPr>
              <a:t>Основны</a:t>
            </a:r>
            <a:r>
              <a:rPr lang="en-US" b="1" dirty="0">
                <a:solidFill>
                  <a:srgbClr val="993300"/>
                </a:solidFill>
                <a:ea typeface="+mj-ea"/>
              </a:rPr>
              <a:t>e</a:t>
            </a:r>
            <a:r>
              <a:rPr lang="ru-RU" b="1" dirty="0">
                <a:solidFill>
                  <a:srgbClr val="993300"/>
                </a:solidFill>
                <a:ea typeface="+mj-ea"/>
              </a:rPr>
              <a:t> задачи </a:t>
            </a:r>
            <a:r>
              <a:rPr lang="en-US" b="1" dirty="0">
                <a:solidFill>
                  <a:srgbClr val="993300"/>
                </a:solidFill>
                <a:ea typeface="+mj-ea"/>
              </a:rPr>
              <a:t>CDO</a:t>
            </a:r>
            <a:r>
              <a:rPr lang="ru-RU" b="1" dirty="0">
                <a:solidFill>
                  <a:srgbClr val="993300"/>
                </a:solidFill>
                <a:ea typeface="+mj-ea"/>
              </a:rPr>
              <a:t>:</a:t>
            </a:r>
          </a:p>
          <a:p>
            <a:pPr marL="0" indent="442913">
              <a:lnSpc>
                <a:spcPct val="120000"/>
              </a:lnSpc>
              <a:spcBef>
                <a:spcPts val="400"/>
              </a:spcBef>
              <a:defRPr/>
            </a:pPr>
            <a:r>
              <a:rPr lang="ru-RU" b="1" dirty="0">
                <a:solidFill>
                  <a:srgbClr val="993300"/>
                </a:solidFill>
                <a:ea typeface="+mj-ea"/>
              </a:rPr>
              <a:t>обеспечение эффективных механизмов управления данными в компании;</a:t>
            </a:r>
          </a:p>
          <a:p>
            <a:pPr marL="0" indent="442913">
              <a:lnSpc>
                <a:spcPct val="120000"/>
              </a:lnSpc>
              <a:spcBef>
                <a:spcPts val="400"/>
              </a:spcBef>
              <a:defRPr/>
            </a:pPr>
            <a:r>
              <a:rPr lang="ru-RU" b="1" dirty="0">
                <a:solidFill>
                  <a:srgbClr val="993300"/>
                </a:solidFill>
                <a:ea typeface="+mj-ea"/>
              </a:rPr>
              <a:t>разработка проектов и документов стратегического планирования в сфере цифровой трансформации компании</a:t>
            </a:r>
            <a:r>
              <a:rPr lang="ru-RU" sz="2100" b="1" dirty="0">
                <a:solidFill>
                  <a:srgbClr val="993300"/>
                </a:solidFill>
                <a:ea typeface="+mj-ea"/>
              </a:rPr>
              <a:t>,</a:t>
            </a:r>
            <a:r>
              <a:rPr lang="ru-RU" sz="1800" dirty="0">
                <a:solidFill>
                  <a:srgbClr val="993300"/>
                </a:solidFill>
              </a:rPr>
              <a:t> </a:t>
            </a:r>
            <a:r>
              <a:rPr lang="ru-RU" sz="1900" dirty="0">
                <a:solidFill>
                  <a:srgbClr val="993300"/>
                </a:solidFill>
                <a:ea typeface="+mj-ea"/>
              </a:rPr>
              <a:t>включающей вопросы разработки и реализации новых бизнес-моделей, внедрения современных цифровых технологий в процессной и продуктовой деятельности компании, переход к</a:t>
            </a:r>
            <a:r>
              <a:rPr lang="ru-RU" sz="1800" dirty="0">
                <a:solidFill>
                  <a:srgbClr val="993300"/>
                </a:solidFill>
              </a:rPr>
              <a:t> </a:t>
            </a:r>
            <a:r>
              <a:rPr lang="ru-RU" b="1" dirty="0">
                <a:solidFill>
                  <a:srgbClr val="993300"/>
                </a:solidFill>
                <a:ea typeface="+mj-ea"/>
              </a:rPr>
              <a:t>управлению компанией и производственно-технологическими процессами на основе данных </a:t>
            </a:r>
            <a:r>
              <a:rPr lang="ru-RU" sz="1900" dirty="0">
                <a:solidFill>
                  <a:srgbClr val="993300"/>
                </a:solidFill>
                <a:ea typeface="+mj-ea"/>
              </a:rPr>
              <a:t>(</a:t>
            </a:r>
            <a:r>
              <a:rPr lang="ru-RU" sz="1900" dirty="0" err="1">
                <a:solidFill>
                  <a:srgbClr val="993300"/>
                </a:solidFill>
                <a:ea typeface="+mj-ea"/>
              </a:rPr>
              <a:t>data-driven</a:t>
            </a:r>
            <a:r>
              <a:rPr lang="ru-RU" sz="1900" dirty="0">
                <a:solidFill>
                  <a:srgbClr val="993300"/>
                </a:solidFill>
                <a:ea typeface="+mj-ea"/>
              </a:rPr>
              <a:t> </a:t>
            </a:r>
            <a:r>
              <a:rPr lang="ru-RU" sz="1900" dirty="0" err="1">
                <a:solidFill>
                  <a:srgbClr val="993300"/>
                </a:solidFill>
                <a:ea typeface="+mj-ea"/>
              </a:rPr>
              <a:t>decision</a:t>
            </a:r>
            <a:r>
              <a:rPr lang="ru-RU" sz="1900" dirty="0">
                <a:solidFill>
                  <a:srgbClr val="993300"/>
                </a:solidFill>
                <a:ea typeface="+mj-ea"/>
              </a:rPr>
              <a:t> </a:t>
            </a:r>
            <a:r>
              <a:rPr lang="ru-RU" sz="1900" dirty="0" err="1">
                <a:solidFill>
                  <a:srgbClr val="993300"/>
                </a:solidFill>
                <a:ea typeface="+mj-ea"/>
              </a:rPr>
              <a:t>management</a:t>
            </a:r>
            <a:r>
              <a:rPr lang="ru-RU" sz="1900" dirty="0">
                <a:solidFill>
                  <a:srgbClr val="993300"/>
                </a:solidFill>
                <a:ea typeface="+mj-ea"/>
              </a:rPr>
              <a:t> - DDDM);</a:t>
            </a:r>
          </a:p>
          <a:p>
            <a:pPr marL="0" indent="442913">
              <a:lnSpc>
                <a:spcPct val="120000"/>
              </a:lnSpc>
              <a:spcBef>
                <a:spcPts val="400"/>
              </a:spcBef>
              <a:defRPr/>
            </a:pPr>
            <a:r>
              <a:rPr lang="ru-RU" sz="2200" b="1" dirty="0">
                <a:solidFill>
                  <a:srgbClr val="993300"/>
                </a:solidFill>
                <a:ea typeface="+mj-ea"/>
              </a:rPr>
              <a:t>обеспечение реализации проектов и документов стратегического планирования в сфере цифровой трансформации,</a:t>
            </a:r>
            <a:r>
              <a:rPr lang="ru-RU" sz="1800" dirty="0">
                <a:solidFill>
                  <a:srgbClr val="993300"/>
                </a:solidFill>
              </a:rPr>
              <a:t> </a:t>
            </a:r>
            <a:r>
              <a:rPr lang="ru-RU" sz="1900" dirty="0">
                <a:solidFill>
                  <a:srgbClr val="993300"/>
                </a:solidFill>
                <a:ea typeface="+mj-ea"/>
              </a:rPr>
              <a:t>осуществление координации структурных подразделений компании по достижению поставленных в них целей, обеспечение деятельности проектного офиса;</a:t>
            </a:r>
          </a:p>
          <a:p>
            <a:pPr marL="0" indent="442913" algn="just">
              <a:lnSpc>
                <a:spcPct val="120000"/>
              </a:lnSpc>
              <a:spcBef>
                <a:spcPts val="400"/>
              </a:spcBef>
              <a:defRPr/>
            </a:pPr>
            <a:r>
              <a:rPr lang="ru-RU" sz="2200" b="1" dirty="0">
                <a:solidFill>
                  <a:srgbClr val="C00000"/>
                </a:solidFill>
                <a:ea typeface="+mj-ea"/>
              </a:rPr>
              <a:t>формирование центра компетенций, </a:t>
            </a:r>
            <a:r>
              <a:rPr lang="ru-RU" sz="1900" dirty="0">
                <a:solidFill>
                  <a:srgbClr val="C00000"/>
                </a:solidFill>
                <a:ea typeface="+mj-ea"/>
              </a:rPr>
              <a:t>обеспечивающего необходимый уровень </a:t>
            </a:r>
            <a:r>
              <a:rPr lang="ru-RU" sz="2200" b="1" dirty="0">
                <a:solidFill>
                  <a:srgbClr val="C00000"/>
                </a:solidFill>
                <a:ea typeface="+mj-ea"/>
              </a:rPr>
              <a:t>привлечения внешних и внутренних экспертов компании к ее цифровой трансформации;</a:t>
            </a:r>
          </a:p>
          <a:p>
            <a:pPr marL="0" indent="442913">
              <a:lnSpc>
                <a:spcPct val="120000"/>
              </a:lnSpc>
              <a:spcBef>
                <a:spcPts val="400"/>
              </a:spcBef>
              <a:defRPr/>
            </a:pPr>
            <a:r>
              <a:rPr lang="ru-RU" sz="2200" b="1" dirty="0">
                <a:solidFill>
                  <a:srgbClr val="993300"/>
                </a:solidFill>
                <a:ea typeface="+mj-ea"/>
              </a:rPr>
              <a:t>обеспечение лидерства в проведении цифровой трансформации</a:t>
            </a:r>
            <a:r>
              <a:rPr lang="ru-RU" sz="1800" b="1" dirty="0">
                <a:solidFill>
                  <a:srgbClr val="993300"/>
                </a:solidFill>
              </a:rPr>
              <a:t> </a:t>
            </a:r>
            <a:r>
              <a:rPr lang="ru-RU" sz="1900" dirty="0">
                <a:solidFill>
                  <a:srgbClr val="993300"/>
                </a:solidFill>
                <a:ea typeface="+mj-ea"/>
              </a:rPr>
              <a:t>компании по всем видам ее деятельности.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4580257-F01E-44F2-AB26-84D17EEF1840}"/>
              </a:ext>
            </a:extLst>
          </p:cNvPr>
          <p:cNvSpPr txBox="1">
            <a:spLocks/>
          </p:cNvSpPr>
          <p:nvPr/>
        </p:nvSpPr>
        <p:spPr>
          <a:xfrm>
            <a:off x="639890" y="1022672"/>
            <a:ext cx="10972800" cy="520279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b="1" dirty="0">
                <a:solidFill>
                  <a:srgbClr val="F50BC3"/>
                </a:solidFill>
              </a:rPr>
              <a:t>Подготовка директоров по цифровизации – </a:t>
            </a:r>
            <a:r>
              <a:rPr lang="en-US" sz="2400" b="1" dirty="0">
                <a:solidFill>
                  <a:srgbClr val="F50BC3"/>
                </a:solidFill>
              </a:rPr>
              <a:t>CDO</a:t>
            </a:r>
            <a:endParaRPr lang="ru-RU" sz="2400" b="1" dirty="0">
              <a:solidFill>
                <a:srgbClr val="F50BC3"/>
              </a:solidFill>
            </a:endParaRP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E209F872-FF3D-4934-829A-3BFC8EC8B276}"/>
              </a:ext>
            </a:extLst>
          </p:cNvPr>
          <p:cNvSpPr txBox="1">
            <a:spLocks/>
          </p:cNvSpPr>
          <p:nvPr/>
        </p:nvSpPr>
        <p:spPr>
          <a:xfrm>
            <a:off x="1762127" y="121380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3222693480"/>
      </p:ext>
    </p:extLst>
  </p:cSld>
  <p:clrMapOvr>
    <a:masterClrMapping/>
  </p:clrMapOvr>
  <p:transition advTm="6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16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4580257-F01E-44F2-AB26-84D17EEF1840}"/>
              </a:ext>
            </a:extLst>
          </p:cNvPr>
          <p:cNvSpPr txBox="1">
            <a:spLocks/>
          </p:cNvSpPr>
          <p:nvPr/>
        </p:nvSpPr>
        <p:spPr>
          <a:xfrm>
            <a:off x="767408" y="1018323"/>
            <a:ext cx="10972800" cy="520279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dirty="0">
                <a:solidFill>
                  <a:srgbClr val="F50BC3"/>
                </a:solidFill>
              </a:rPr>
              <a:t>Модель цифрового университета </a:t>
            </a:r>
          </a:p>
          <a:p>
            <a:pPr algn="ctr" eaLnBrk="1" hangingPunct="1">
              <a:defRPr/>
            </a:pPr>
            <a:r>
              <a:rPr lang="ru-RU" sz="1600" b="1" dirty="0">
                <a:solidFill>
                  <a:srgbClr val="F50BC3"/>
                </a:solidFill>
              </a:rPr>
              <a:t>по ГОСТ Р 59870-2021 Информационно-коммуникационные технологии в образовании. </a:t>
            </a:r>
          </a:p>
          <a:p>
            <a:pPr algn="ctr" eaLnBrk="1" hangingPunct="1">
              <a:defRPr/>
            </a:pPr>
            <a:r>
              <a:rPr lang="ru-RU" sz="1600" b="1" dirty="0">
                <a:solidFill>
                  <a:srgbClr val="F50BC3"/>
                </a:solidFill>
              </a:rPr>
              <a:t>Цифровой университет. Общие положения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FE14A6-8055-FCEF-C3A0-98A447564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810984"/>
            <a:ext cx="6083846" cy="48580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F7997A-B666-DF7C-1726-6ED3C57711C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2993109"/>
            <a:ext cx="5160376" cy="2493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6BFABA-97EE-7913-684C-CAF33CF2C6B5}"/>
              </a:ext>
            </a:extLst>
          </p:cNvPr>
          <p:cNvSpPr txBox="1"/>
          <p:nvPr/>
        </p:nvSpPr>
        <p:spPr>
          <a:xfrm>
            <a:off x="7560516" y="2348880"/>
            <a:ext cx="3840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50B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Абстрактная модель цифровой научно-образовательной среды</a:t>
            </a: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706898CD-1250-415C-A16F-8C3A2BAE3B78}"/>
              </a:ext>
            </a:extLst>
          </p:cNvPr>
          <p:cNvSpPr txBox="1">
            <a:spLocks/>
          </p:cNvSpPr>
          <p:nvPr/>
        </p:nvSpPr>
        <p:spPr>
          <a:xfrm>
            <a:off x="1762127" y="66978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4135747325"/>
      </p:ext>
    </p:extLst>
  </p:cSld>
  <p:clrMapOvr>
    <a:masterClrMapping/>
  </p:clrMapOvr>
  <p:transition advTm="6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17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A16FB8-83C1-4E40-AC5F-025A80C1DD3B}"/>
              </a:ext>
            </a:extLst>
          </p:cNvPr>
          <p:cNvSpPr txBox="1"/>
          <p:nvPr/>
        </p:nvSpPr>
        <p:spPr>
          <a:xfrm>
            <a:off x="1762127" y="1159520"/>
            <a:ext cx="84561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50BC3"/>
                </a:solidFill>
              </a:rPr>
              <a:t>Кафедра информационных систем </a:t>
            </a:r>
          </a:p>
          <a:p>
            <a:pPr algn="ctr"/>
            <a:r>
              <a:rPr lang="ru-RU" sz="2400" b="1" dirty="0">
                <a:solidFill>
                  <a:srgbClr val="F50BC3"/>
                </a:solidFill>
              </a:rPr>
              <a:t>МГТУ «СТАНКИН»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A5235-37CF-42D8-969B-66ACBFBD49F7}"/>
              </a:ext>
            </a:extLst>
          </p:cNvPr>
          <p:cNvSpPr txBox="1"/>
          <p:nvPr/>
        </p:nvSpPr>
        <p:spPr>
          <a:xfrm>
            <a:off x="647831" y="2164202"/>
            <a:ext cx="10896338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2913" algn="just"/>
            <a:r>
              <a:rPr lang="ru-RU" sz="2000" dirty="0">
                <a:solidFill>
                  <a:srgbClr val="F50BC3"/>
                </a:solidFill>
              </a:rPr>
              <a:t>Кафедра обеспечивает многоуровневую ориентированную подготовку бакалавров, магистрантов, аспирантов и руководителей промышленности в области цифрового развития и управления умным производством по следующим направлениям подготовки:</a:t>
            </a:r>
          </a:p>
          <a:p>
            <a:pPr indent="442913" algn="just"/>
            <a:r>
              <a:rPr lang="ru-RU" sz="2000" dirty="0">
                <a:solidFill>
                  <a:srgbClr val="993300"/>
                </a:solidFill>
              </a:rPr>
              <a:t>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993300"/>
                </a:solidFill>
              </a:rPr>
              <a:t>09.03.02 «Информационные системы и технологии. Цифровые системы управления в промышленности и социально-экономической сфере»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993300"/>
                </a:solidFill>
              </a:rPr>
              <a:t>09.04.01 «Информатика и вычислительная техника. Интегрированные системы управления цифровыми производствами и предприятиями»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993300"/>
                </a:solidFill>
              </a:rPr>
              <a:t>Подготовка аспирантов по двум научным специальностям:</a:t>
            </a:r>
          </a:p>
          <a:p>
            <a:pPr marL="360363" algn="just">
              <a:spcAft>
                <a:spcPts val="600"/>
              </a:spcAft>
            </a:pPr>
            <a:r>
              <a:rPr lang="ru-RU" sz="2000" dirty="0">
                <a:solidFill>
                  <a:srgbClr val="993300"/>
                </a:solidFill>
              </a:rPr>
              <a:t>2.3.1 «Системный анализ, управление и обработка информации»</a:t>
            </a:r>
          </a:p>
          <a:p>
            <a:pPr marL="360363" algn="just">
              <a:spcAft>
                <a:spcPts val="600"/>
              </a:spcAft>
            </a:pPr>
            <a:r>
              <a:rPr lang="ru-RU" sz="2000" dirty="0">
                <a:solidFill>
                  <a:srgbClr val="993300"/>
                </a:solidFill>
              </a:rPr>
              <a:t>2.3.3 «Автоматизация и управление технологическими процессами и производствами»</a:t>
            </a:r>
          </a:p>
          <a:p>
            <a:pPr marL="342900" indent="-250825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993300"/>
                </a:solidFill>
              </a:rPr>
              <a:t>Дополнительная индивидуальная подготовка руководителей высшего и среднего звена в области цифровой трансформации промышленности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0295A7-0814-3410-C89A-67E5A6A07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37430"/>
            <a:ext cx="2124371" cy="1228896"/>
          </a:xfrm>
          <a:prstGeom prst="rect">
            <a:avLst/>
          </a:prstGeom>
        </p:spPr>
      </p:pic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A353C6C8-61BB-4EE8-9C48-4353C8AC9E31}"/>
              </a:ext>
            </a:extLst>
          </p:cNvPr>
          <p:cNvSpPr txBox="1">
            <a:spLocks/>
          </p:cNvSpPr>
          <p:nvPr/>
        </p:nvSpPr>
        <p:spPr>
          <a:xfrm>
            <a:off x="1805325" y="224232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1692203417"/>
      </p:ext>
    </p:extLst>
  </p:cSld>
  <p:clrMapOvr>
    <a:masterClrMapping/>
  </p:clrMapOvr>
  <p:transition advTm="6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18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BC7FC9-9901-4D5D-8EBC-640F4A22BF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837331"/>
            <a:ext cx="1597877" cy="1098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A16FB8-83C1-4E40-AC5F-025A80C1DD3B}"/>
              </a:ext>
            </a:extLst>
          </p:cNvPr>
          <p:cNvSpPr txBox="1"/>
          <p:nvPr/>
        </p:nvSpPr>
        <p:spPr>
          <a:xfrm>
            <a:off x="1762127" y="1193601"/>
            <a:ext cx="84561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993300"/>
                </a:solidFill>
              </a:rPr>
              <a:t>Отборочный вузовский чемпионат по стандартам </a:t>
            </a:r>
            <a:r>
              <a:rPr lang="ru-RU" sz="2400" b="1" dirty="0" err="1">
                <a:solidFill>
                  <a:srgbClr val="993300"/>
                </a:solidFill>
              </a:rPr>
              <a:t>Ворлдскиллс</a:t>
            </a:r>
            <a:endParaRPr lang="ru-RU" sz="2400" b="1" dirty="0">
              <a:solidFill>
                <a:srgbClr val="9933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A5235-37CF-42D8-969B-66ACBFBD49F7}"/>
              </a:ext>
            </a:extLst>
          </p:cNvPr>
          <p:cNvSpPr txBox="1"/>
          <p:nvPr/>
        </p:nvSpPr>
        <p:spPr>
          <a:xfrm>
            <a:off x="551384" y="2080838"/>
            <a:ext cx="7128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993300"/>
                </a:solidFill>
              </a:rPr>
              <a:t>В октябре 2022 года в МГТУ "СТАНКИН" (кафедра информационных систем) проведен отборочный вузовский чемпионат по стандартам </a:t>
            </a:r>
            <a:r>
              <a:rPr lang="ru-RU" sz="1800" dirty="0" err="1">
                <a:solidFill>
                  <a:srgbClr val="993300"/>
                </a:solidFill>
              </a:rPr>
              <a:t>Ворлдскиллс</a:t>
            </a:r>
            <a:r>
              <a:rPr lang="ru-RU" sz="1800" dirty="0">
                <a:solidFill>
                  <a:srgbClr val="993300"/>
                </a:solidFill>
              </a:rPr>
              <a:t> в рамках </a:t>
            </a:r>
            <a:r>
              <a:rPr lang="ru-RU" sz="1800" b="1" dirty="0">
                <a:solidFill>
                  <a:srgbClr val="CC3300"/>
                </a:solidFill>
              </a:rPr>
              <a:t>компетенции «ИТ (программные) решения для бизнеса на платформе 1С: Предприятие 8»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9D3C1E-1D46-4F6A-9EFF-E7460460E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951"/>
          <a:stretch/>
        </p:blipFill>
        <p:spPr>
          <a:xfrm>
            <a:off x="1517848" y="3570437"/>
            <a:ext cx="5076007" cy="274293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03280E33-3937-0847-37B1-12B2CC6B5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47" y="2534387"/>
            <a:ext cx="3789040" cy="3789040"/>
          </a:xfrm>
          <a:prstGeom prst="rect">
            <a:avLst/>
          </a:prstGeom>
        </p:spPr>
      </p:pic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04F4F850-4C3A-420A-916C-B992D96045A4}"/>
              </a:ext>
            </a:extLst>
          </p:cNvPr>
          <p:cNvSpPr txBox="1">
            <a:spLocks/>
          </p:cNvSpPr>
          <p:nvPr/>
        </p:nvSpPr>
        <p:spPr>
          <a:xfrm>
            <a:off x="1805325" y="224232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2761861659"/>
      </p:ext>
    </p:extLst>
  </p:cSld>
  <p:clrMapOvr>
    <a:masterClrMapping/>
  </p:clrMapOvr>
  <p:transition advTm="6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4439816" y="4481345"/>
            <a:ext cx="68407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д.т.н., профессор, зав. кафедрой МГТУ «СТАНКИН», председатель Правления АЦИМ, Председатель КССЦР Комитета РСПП по промышленной политике и техническому регулированию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185476" y="1917584"/>
            <a:ext cx="7099818" cy="1727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ru-RU" sz="28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Контакты: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ru-RU" sz="28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Тел./факс: (499) 973-1151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ru-RU" sz="28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ru-RU" sz="2800" dirty="0" err="1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28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bmp@stankin.ru</a:t>
            </a:r>
          </a:p>
        </p:txBody>
      </p:sp>
      <p:pic>
        <p:nvPicPr>
          <p:cNvPr id="4" name="Рисунок 3" descr="Изображение выглядит как человек, костюм, мужчин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92C01F62-28A8-46BB-B4A1-BF5801523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484784"/>
            <a:ext cx="3274052" cy="43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A31BE-44CA-4643-93AB-2453A40B64B1}"/>
              </a:ext>
            </a:extLst>
          </p:cNvPr>
          <p:cNvSpPr txBox="1"/>
          <p:nvPr/>
        </p:nvSpPr>
        <p:spPr>
          <a:xfrm>
            <a:off x="1864138" y="557803"/>
            <a:ext cx="94211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Позднеев Борис Михайлович</a:t>
            </a:r>
          </a:p>
        </p:txBody>
      </p:sp>
    </p:spTree>
    <p:extLst>
      <p:ext uri="{BB962C8B-B14F-4D97-AF65-F5344CB8AC3E}">
        <p14:creationId xmlns:p14="http://schemas.microsoft.com/office/powerpoint/2010/main" val="3003562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528043" y="2420888"/>
            <a:ext cx="10729192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57188" indent="-357188" algn="just" eaLnBrk="1" hangingPunct="1">
              <a:spcBef>
                <a:spcPts val="1200"/>
              </a:spcBef>
              <a:spcAft>
                <a:spcPts val="1200"/>
              </a:spcAft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2400" b="1" dirty="0">
                <a:solidFill>
                  <a:srgbClr val="993300"/>
                </a:solidFill>
              </a:rPr>
              <a:t>Консолидация усилий ИТ-компаний, промышленности и университетского сообщества в интересах цифрового развития</a:t>
            </a:r>
          </a:p>
          <a:p>
            <a:pPr marL="357188" indent="-357188" algn="just" eaLnBrk="1" hangingPunct="1">
              <a:spcBef>
                <a:spcPts val="1200"/>
              </a:spcBef>
              <a:spcAft>
                <a:spcPts val="1200"/>
              </a:spcAft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2400" b="1" dirty="0">
                <a:solidFill>
                  <a:srgbClr val="993300"/>
                </a:solidFill>
              </a:rPr>
              <a:t>Новые подходы и стандарты для управления цифровыми производствами на основе интеграции лучших отечественных систем автоматизации</a:t>
            </a:r>
          </a:p>
          <a:p>
            <a:pPr marL="357188" indent="-357188" algn="just" eaLnBrk="1" hangingPunct="1">
              <a:spcBef>
                <a:spcPts val="1200"/>
              </a:spcBef>
              <a:spcAft>
                <a:spcPts val="1200"/>
              </a:spcAft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2400" b="1" dirty="0">
                <a:solidFill>
                  <a:srgbClr val="993300"/>
                </a:solidFill>
              </a:rPr>
              <a:t>Применение продукта 1С:</a:t>
            </a:r>
            <a:r>
              <a:rPr lang="en-US" altLang="ru-RU" sz="2400" b="1" dirty="0">
                <a:solidFill>
                  <a:srgbClr val="993300"/>
                </a:solidFill>
              </a:rPr>
              <a:t>ERP</a:t>
            </a:r>
            <a:r>
              <a:rPr lang="ru-RU" altLang="ru-RU" sz="2400" b="1" dirty="0">
                <a:solidFill>
                  <a:srgbClr val="993300"/>
                </a:solidFill>
              </a:rPr>
              <a:t> как основы образовательных программ основного и дополнительного образования в области создания умных производств и цифровых предприятий</a:t>
            </a:r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1805325" y="224232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  <p:sp>
        <p:nvSpPr>
          <p:cNvPr id="5" name="Заголовок 4"/>
          <p:cNvSpPr txBox="1">
            <a:spLocks/>
          </p:cNvSpPr>
          <p:nvPr/>
        </p:nvSpPr>
        <p:spPr bwMode="auto">
          <a:xfrm>
            <a:off x="2063552" y="1438962"/>
            <a:ext cx="733241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dirty="0">
                <a:solidFill>
                  <a:srgbClr val="993300"/>
                </a:solidFill>
              </a:rPr>
              <a:t>Структура доклада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2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24384"/>
      </p:ext>
    </p:extLst>
  </p:cSld>
  <p:clrMapOvr>
    <a:masterClrMapping/>
  </p:clrMapOvr>
  <p:transition advTm="6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3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1BBEA-87C9-4787-A4F6-D7ED7E574C05}"/>
              </a:ext>
            </a:extLst>
          </p:cNvPr>
          <p:cNvSpPr txBox="1"/>
          <p:nvPr/>
        </p:nvSpPr>
        <p:spPr>
          <a:xfrm>
            <a:off x="411765" y="1484784"/>
            <a:ext cx="11229975" cy="48474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стратегического планирования в области цифрового развития</a:t>
            </a:r>
          </a:p>
          <a:p>
            <a:pPr marL="446088" indent="-446088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от 21 июля 2020 г. № 474 "О национальных целях развития Российской Федерации на период до 2030 года";</a:t>
            </a:r>
          </a:p>
          <a:p>
            <a:pPr marL="446088" indent="-446088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от 25 апреля 2022 г. № 231 "Об объявлении в Российской Федерации Десятилетия науки и технологий";</a:t>
            </a:r>
          </a:p>
          <a:p>
            <a:pPr marL="446088" indent="-446088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научно-технологического развития Российской Федерации, утвержденная Указом Президента Российской Федерации от 1 декабря 2016 г. № 642 "О Стратегии научно-технологического развития Российской Федерации";</a:t>
            </a:r>
          </a:p>
          <a:p>
            <a:pPr marL="446088" indent="-446088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экономической безопасности Российской Федерации на период до 2030 года, утвержденная Указом Президента Российской Федерации от 13 мая 2017 г. № 208 "О Стратегии экономической безопасности Российской Федерации на период до 2030 года";</a:t>
            </a:r>
          </a:p>
          <a:p>
            <a:pPr marL="446088" indent="-446088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Сводная стратегия развития обрабатывающей промышленности Российской Федерации до 2024 года и на период до 2035 года, утвержденная распоряжением Правительства Российской Федерации от 6 июня 2020 г. № 1512-р;</a:t>
            </a:r>
          </a:p>
          <a:p>
            <a:pPr marL="446088" indent="-446088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Стратегическое направление в области трансформации обрабатывающих отраслей промышленности, утвержденное Распоряжением Правительства Российской Федерации от 06 ноября 2021 г. № 3142-р.</a:t>
            </a: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6D3011A8-4E40-4DBE-9F6F-AF4914DD66D8}"/>
              </a:ext>
            </a:extLst>
          </p:cNvPr>
          <p:cNvSpPr txBox="1">
            <a:spLocks/>
          </p:cNvSpPr>
          <p:nvPr/>
        </p:nvSpPr>
        <p:spPr>
          <a:xfrm>
            <a:off x="1805325" y="224232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3335119751"/>
      </p:ext>
    </p:extLst>
  </p:cSld>
  <p:clrMapOvr>
    <a:masterClrMapping/>
  </p:clrMapOvr>
  <p:transition advTm="6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4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1BBEA-87C9-4787-A4F6-D7ED7E574C05}"/>
              </a:ext>
            </a:extLst>
          </p:cNvPr>
          <p:cNvSpPr txBox="1"/>
          <p:nvPr/>
        </p:nvSpPr>
        <p:spPr>
          <a:xfrm>
            <a:off x="410641" y="1650290"/>
            <a:ext cx="11229975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от 25 апреля 2022 г. № 231 «Об объявлении 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Российской Федерации Десятилетия науки и технологий»</a:t>
            </a:r>
          </a:p>
          <a:p>
            <a:pPr indent="442913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усиления роли науки и технологий в решении важнейших задач развития общества и страны, учитывая результаты, достигнутые в ходе проведения в 2021 году в Российской Федерации Года науки и технологий, постановляю:</a:t>
            </a:r>
          </a:p>
          <a:p>
            <a:pPr indent="442913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Объявить 2022-2031 годы в Российской Федерации Десятилетием науки и технологий.</a:t>
            </a:r>
          </a:p>
          <a:p>
            <a:pPr indent="442913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Определить, что </a:t>
            </a:r>
            <a:r>
              <a:rPr lang="ru-RU" sz="1600" b="1" dirty="0">
                <a:solidFill>
                  <a:srgbClr val="993300"/>
                </a:solidFill>
                <a:cs typeface="Times New Roman" panose="02020603050405020304" pitchFamily="18" charset="0"/>
              </a:rPr>
              <a:t>основными задачами проведения Десятилетия науки и технологий являются:</a:t>
            </a:r>
          </a:p>
          <a:p>
            <a:pPr indent="442913" algn="just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привлечение талантливой молодежи в сферу исследований и разработок;</a:t>
            </a:r>
          </a:p>
          <a:p>
            <a:pPr marL="720725" indent="-277813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содействие вовлечению исследователей и разработчиков в решение важнейших задач развития общества и страны;</a:t>
            </a:r>
          </a:p>
          <a:p>
            <a:pPr marL="720725" indent="-277813"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повышение доступности информации о достижениях и перспективах российской науки для граждан Российской Федерации.</a:t>
            </a:r>
          </a:p>
          <a:p>
            <a:pPr indent="442913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Образовать Координационный комитет по проведению в Российской Федерации Десятилетия науки и технологий.</a:t>
            </a:r>
          </a:p>
          <a:p>
            <a:pPr indent="442913" algn="just">
              <a:spcBef>
                <a:spcPts val="600"/>
              </a:spcBef>
              <a:spcAft>
                <a:spcPts val="600"/>
              </a:spcAft>
              <a:defRPr/>
            </a:pPr>
            <a:endParaRPr lang="ru-RU" sz="1600" b="1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E7A9EF16-3E35-43D5-9684-E59EECEF301F}"/>
              </a:ext>
            </a:extLst>
          </p:cNvPr>
          <p:cNvSpPr txBox="1">
            <a:spLocks/>
          </p:cNvSpPr>
          <p:nvPr/>
        </p:nvSpPr>
        <p:spPr>
          <a:xfrm>
            <a:off x="1805325" y="224232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3209322975"/>
      </p:ext>
    </p:extLst>
  </p:cSld>
  <p:clrMapOvr>
    <a:masterClrMapping/>
  </p:clrMapOvr>
  <p:transition advTm="6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5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0DDD329-95A0-4C51-BD7C-1D98CA898831}"/>
              </a:ext>
            </a:extLst>
          </p:cNvPr>
          <p:cNvSpPr txBox="1">
            <a:spLocks/>
          </p:cNvSpPr>
          <p:nvPr/>
        </p:nvSpPr>
        <p:spPr>
          <a:xfrm>
            <a:off x="390126" y="1107063"/>
            <a:ext cx="113150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ru-RU" sz="3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кооперация</a:t>
            </a:r>
            <a:r>
              <a:rPr lang="de-DE" sz="3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Индустрия 4.0</a:t>
            </a:r>
            <a:endParaRPr lang="de-DE" sz="3000" b="1" dirty="0">
              <a:solidFill>
                <a:srgbClr val="F50BC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0EAF307-2733-46E6-ADDC-76D7B6ED4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7888" y="1774404"/>
            <a:ext cx="892175" cy="59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hteck 7">
            <a:extLst>
              <a:ext uri="{FF2B5EF4-FFF2-40B4-BE49-F238E27FC236}">
                <a16:creationId xmlns:a16="http://schemas.microsoft.com/office/drawing/2014/main" id="{C0133067-A9F3-4738-A71F-FA5758989407}"/>
              </a:ext>
            </a:extLst>
          </p:cNvPr>
          <p:cNvSpPr/>
          <p:nvPr/>
        </p:nvSpPr>
        <p:spPr>
          <a:xfrm>
            <a:off x="3046413" y="4077073"/>
            <a:ext cx="2784475" cy="2397125"/>
          </a:xfrm>
          <a:prstGeom prst="rect">
            <a:avLst/>
          </a:prstGeom>
          <a:solidFill>
            <a:srgbClr val="993300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8000" tIns="48000" rIns="0" bIns="48000"/>
          <a:lstStyle/>
          <a:p>
            <a:pPr marL="0" marR="0" lvl="1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#2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Компонент 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Industrie 4.0</a:t>
            </a:r>
          </a:p>
          <a:p>
            <a:pPr marL="0" marR="0" lvl="1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94" marR="0" lvl="1" indent="-228594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Семантика</a:t>
            </a: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94" marR="0" lvl="1" indent="-228594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Структура оболочки управления</a:t>
            </a: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94" marR="0" lvl="1" indent="-228594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Обмен данными</a:t>
            </a: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94" marR="0" lvl="1" indent="-228594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Интероперабильность</a:t>
            </a: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94" marR="0" lvl="1" indent="-228594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Права доступа</a:t>
            </a: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94" marR="0" lvl="1" indent="-228594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Администрирование пользователей и ролей</a:t>
            </a: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hteck 8">
            <a:extLst>
              <a:ext uri="{FF2B5EF4-FFF2-40B4-BE49-F238E27FC236}">
                <a16:creationId xmlns:a16="http://schemas.microsoft.com/office/drawing/2014/main" id="{1711E496-6ABA-4E2F-A5E7-70335E4CDAEC}"/>
              </a:ext>
            </a:extLst>
          </p:cNvPr>
          <p:cNvSpPr/>
          <p:nvPr/>
        </p:nvSpPr>
        <p:spPr>
          <a:xfrm>
            <a:off x="9167813" y="4089772"/>
            <a:ext cx="2640012" cy="2371957"/>
          </a:xfrm>
          <a:prstGeom prst="rect">
            <a:avLst/>
          </a:prstGeom>
          <a:solidFill>
            <a:srgbClr val="993300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8000" tIns="48000" rIns="0" bIns="48000"/>
          <a:lstStyle/>
          <a:p>
            <a:pPr marL="271463" marR="0" lvl="0" indent="-271463" defTabSz="121917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Mincho"/>
                <a:cs typeface="Times New Roman"/>
                <a:sym typeface="Wingdings"/>
              </a:rPr>
              <a:t>#4 </a:t>
            </a:r>
            <a:r>
              <a:rPr lang="ru-RU" sz="1600" b="1" kern="0" dirty="0">
                <a:solidFill>
                  <a:schemeClr val="bg1"/>
                </a:solidFill>
                <a:latin typeface="Arial"/>
                <a:ea typeface="MS Mincho"/>
                <a:cs typeface="Times New Roman"/>
                <a:sym typeface="Wingdings"/>
              </a:rPr>
              <a:t>Двустороннее сотрудничество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MS Mincho"/>
              <a:cs typeface="Times New Roman"/>
              <a:sym typeface="Wingdings"/>
            </a:endParaRPr>
          </a:p>
          <a:p>
            <a:pPr marL="228594" marR="0" lvl="0" indent="-228594" defTabSz="121917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Mincho"/>
                <a:cs typeface="Times New Roman"/>
                <a:sym typeface="Wingdings"/>
              </a:rPr>
              <a:t>Международные организации</a:t>
            </a:r>
            <a:b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Mincho"/>
                <a:cs typeface="Times New Roman"/>
                <a:sym typeface="Wingdings"/>
              </a:rPr>
            </a:b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Mincho"/>
                <a:cs typeface="Times New Roman"/>
                <a:sym typeface="Wingdings"/>
              </a:rPr>
              <a:t>(ISO, IEC, IEEE, ITU, ISA)</a:t>
            </a:r>
            <a:endParaRPr kumimoji="0" lang="ru-RU" sz="1467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MS Mincho"/>
              <a:cs typeface="Times New Roman"/>
              <a:sym typeface="Wingdings"/>
            </a:endParaRPr>
          </a:p>
          <a:p>
            <a:pPr marL="228594" marR="0" lvl="0" indent="-228594" defTabSz="121917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67" b="1" kern="0" dirty="0">
                <a:solidFill>
                  <a:schemeClr val="bg1"/>
                </a:solidFill>
                <a:latin typeface="Arial"/>
                <a:ea typeface="MS Mincho"/>
                <a:cs typeface="Times New Roman"/>
                <a:sym typeface="Wingdings"/>
              </a:rPr>
              <a:t>Организации по развитию с</a:t>
            </a:r>
            <a:r>
              <a:rPr kumimoji="0" lang="ru-RU" sz="1467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Mincho"/>
                <a:cs typeface="Times New Roman"/>
                <a:sym typeface="Wingdings"/>
              </a:rPr>
              <a:t>тандартизации</a:t>
            </a: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Mincho"/>
                <a:cs typeface="Times New Roman"/>
                <a:sym typeface="Wingdings"/>
              </a:rPr>
              <a:t> </a:t>
            </a: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Mincho"/>
                <a:cs typeface="Times New Roman"/>
                <a:sym typeface="Wingdings"/>
              </a:rPr>
              <a:t>(SDO)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2606488C-AA68-40B0-ACEB-7BAE2550F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3575" y="1772816"/>
            <a:ext cx="893763" cy="59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24017195-AF2E-4B3B-9533-253A3511A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8713" y="1774404"/>
            <a:ext cx="893762" cy="59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uppieren 11">
            <a:extLst>
              <a:ext uri="{FF2B5EF4-FFF2-40B4-BE49-F238E27FC236}">
                <a16:creationId xmlns:a16="http://schemas.microsoft.com/office/drawing/2014/main" id="{16C907C6-6AF2-492C-AB8A-93E0F4D6108F}"/>
              </a:ext>
            </a:extLst>
          </p:cNvPr>
          <p:cNvGrpSpPr>
            <a:grpSpLocks/>
          </p:cNvGrpSpPr>
          <p:nvPr/>
        </p:nvGrpSpPr>
        <p:grpSpPr bwMode="auto">
          <a:xfrm>
            <a:off x="4327525" y="2430041"/>
            <a:ext cx="2112963" cy="298450"/>
            <a:chOff x="3393049" y="2071517"/>
            <a:chExt cx="2650135" cy="446400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1736108F-9CD9-42C1-BE98-5D91E1C56D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93049" y="2071517"/>
              <a:ext cx="669005" cy="44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7FF28A16-6EBF-47E1-97D8-AF370BA41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98993" y="2071517"/>
              <a:ext cx="744666" cy="44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5CBE3465-E287-4894-A1E9-F00C725A0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78607" y="2071517"/>
              <a:ext cx="764577" cy="44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8" name="Rechteck 15">
            <a:extLst>
              <a:ext uri="{FF2B5EF4-FFF2-40B4-BE49-F238E27FC236}">
                <a16:creationId xmlns:a16="http://schemas.microsoft.com/office/drawing/2014/main" id="{D158BDAB-2871-4609-8B20-907400D9CBD2}"/>
              </a:ext>
            </a:extLst>
          </p:cNvPr>
          <p:cNvSpPr/>
          <p:nvPr/>
        </p:nvSpPr>
        <p:spPr>
          <a:xfrm>
            <a:off x="6052484" y="4086598"/>
            <a:ext cx="2918796" cy="2387598"/>
          </a:xfrm>
          <a:prstGeom prst="rect">
            <a:avLst/>
          </a:prstGeom>
          <a:solidFill>
            <a:srgbClr val="993300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8000" tIns="48000" rIns="0" bIns="48000"/>
          <a:lstStyle/>
          <a:p>
            <a:pPr marL="271463" marR="0" lvl="0" indent="-271463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#3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Цепочки добавленной стоимости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94" marR="0" lvl="0" indent="-228594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Защита целостности</a:t>
            </a:r>
          </a:p>
          <a:p>
            <a:pPr marL="228594" marR="0" lvl="0" indent="-228594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Кредитоспособность</a:t>
            </a:r>
          </a:p>
          <a:p>
            <a:pPr marL="228594" marR="0" lvl="0" indent="-228594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Совместимость</a:t>
            </a:r>
          </a:p>
          <a:p>
            <a:pPr marL="228594" marR="0" lvl="0" indent="-228594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Жизненный цикл</a:t>
            </a: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hteck 16">
            <a:extLst>
              <a:ext uri="{FF2B5EF4-FFF2-40B4-BE49-F238E27FC236}">
                <a16:creationId xmlns:a16="http://schemas.microsoft.com/office/drawing/2014/main" id="{0C8277BB-87C2-472B-8267-440B64209C5A}"/>
              </a:ext>
            </a:extLst>
          </p:cNvPr>
          <p:cNvSpPr/>
          <p:nvPr/>
        </p:nvSpPr>
        <p:spPr>
          <a:xfrm>
            <a:off x="719138" y="4077072"/>
            <a:ext cx="2112962" cy="2379141"/>
          </a:xfrm>
          <a:prstGeom prst="rect">
            <a:avLst/>
          </a:prstGeom>
          <a:solidFill>
            <a:srgbClr val="993300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8000" tIns="48000" rIns="0" bIns="48000"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#1 RAMI 4.0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94" marR="0" lvl="0" indent="-228594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Жизненный цикл</a:t>
            </a:r>
          </a:p>
          <a:p>
            <a:pPr marR="0" lvl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94" marR="0" lvl="0" indent="-228594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Создание ценностей</a:t>
            </a:r>
          </a:p>
          <a:p>
            <a:pPr marR="0" lvl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94" marR="0" lvl="0" indent="-228594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z-Cyrl-AZ" sz="1467" b="1" kern="0" dirty="0">
                <a:solidFill>
                  <a:schemeClr val="bg1"/>
                </a:solidFill>
                <a:latin typeface="Arial"/>
              </a:rPr>
              <a:t>О</a:t>
            </a:r>
            <a:r>
              <a:rPr kumimoji="0" lang="ru-RU" sz="1467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пределения</a:t>
            </a:r>
            <a:r>
              <a: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и терминология</a:t>
            </a:r>
            <a:endParaRPr kumimoji="0" lang="de-DE" sz="1467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BA75A0F-F7A2-4F78-8838-D0932FA59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r="6035"/>
          <a:stretch/>
        </p:blipFill>
        <p:spPr bwMode="auto">
          <a:xfrm>
            <a:off x="3927475" y="1772816"/>
            <a:ext cx="901700" cy="59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hteck 18">
            <a:extLst>
              <a:ext uri="{FF2B5EF4-FFF2-40B4-BE49-F238E27FC236}">
                <a16:creationId xmlns:a16="http://schemas.microsoft.com/office/drawing/2014/main" id="{B48173EF-D214-4504-97FE-CEFDDC4CFECB}"/>
              </a:ext>
            </a:extLst>
          </p:cNvPr>
          <p:cNvSpPr/>
          <p:nvPr/>
        </p:nvSpPr>
        <p:spPr>
          <a:xfrm>
            <a:off x="1631504" y="2851871"/>
            <a:ext cx="8928992" cy="649137"/>
          </a:xfrm>
          <a:prstGeom prst="rect">
            <a:avLst/>
          </a:prstGeom>
          <a:solidFill>
            <a:srgbClr val="993300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8000" tIns="48000" rIns="0" bIns="48000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Стратегия </a:t>
            </a:r>
            <a:r>
              <a:rPr kumimoji="0" lang="de-DE" sz="21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1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интернационализации – «Большая двадцатка»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США, Китай, Япония, Франция, Германия, Италия, Чехия, Австралия, Мексика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и др.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Прямоугольник 11">
            <a:extLst>
              <a:ext uri="{FF2B5EF4-FFF2-40B4-BE49-F238E27FC236}">
                <a16:creationId xmlns:a16="http://schemas.microsoft.com/office/drawing/2014/main" id="{82CE21B0-94DA-46AF-B4A7-EC4260F3A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578944"/>
            <a:ext cx="3459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17613">
              <a:spcBef>
                <a:spcPts val="8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 pitchFamily="34" charset="0"/>
              </a:rPr>
              <a:t>Направления деятельности:</a:t>
            </a:r>
            <a:endParaRPr kumimoji="0" lang="de-DE" altLang="ru-RU" sz="1800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07C92A8A-6973-4742-9063-4F48D0C75BD8}"/>
              </a:ext>
            </a:extLst>
          </p:cNvPr>
          <p:cNvSpPr txBox="1">
            <a:spLocks/>
          </p:cNvSpPr>
          <p:nvPr/>
        </p:nvSpPr>
        <p:spPr>
          <a:xfrm>
            <a:off x="1805325" y="224232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3372118984"/>
      </p:ext>
    </p:extLst>
  </p:cSld>
  <p:clrMapOvr>
    <a:masterClrMapping/>
  </p:clrMapOvr>
  <p:transition advTm="6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6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1BBEA-87C9-4787-A4F6-D7ED7E574C05}"/>
              </a:ext>
            </a:extLst>
          </p:cNvPr>
          <p:cNvSpPr txBox="1"/>
          <p:nvPr/>
        </p:nvSpPr>
        <p:spPr>
          <a:xfrm>
            <a:off x="410641" y="1361631"/>
            <a:ext cx="11229975" cy="51552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поколение стандартов комплекса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«Информационно-коммуникационные технологии в образовании» (ИКТО) являются основой для формирования и развития национальной цифровой научно-образовательной среды (введены в действие 01.02.2021 г.)</a:t>
            </a:r>
          </a:p>
          <a:p>
            <a:pPr indent="442913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усиления роли науки и технологий в решении важнейших задач развития общества и страны, учитывая результаты, достигнутые в ходе проведения в 2021 году в Российской Федерации Года науки и технологий, постановляю:</a:t>
            </a:r>
          </a:p>
          <a:p>
            <a:pPr marL="442913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 Р 59871-2021 «Информационно-коммуникационные технологии в образовании. Цифровая научно-образовательная среда. Общие положения»;</a:t>
            </a:r>
          </a:p>
          <a:p>
            <a:pPr marL="442913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 Р 59870-2021 «Информационно-коммуникационные технологии в образовании. Цифровой университет. Общие положения»;</a:t>
            </a:r>
          </a:p>
          <a:p>
            <a:pPr marL="442913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 Р 59869-2021 «Информационно-коммуникационные технологии в образовании. Интеллектуальные системы обучения. Общие положения».</a:t>
            </a:r>
          </a:p>
          <a:p>
            <a:pPr indent="442913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Комитет по стандартизации ТК 461 «Информационно-коммуникационные технологии в образовании» (ИКТО) образован в 2004 году, комплекс ИКТО включает более 50 стандартов ГОСТ и ГОСТ Р </a:t>
            </a: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063C7155-EDFB-4520-A794-7F79319911D5}"/>
              </a:ext>
            </a:extLst>
          </p:cNvPr>
          <p:cNvSpPr txBox="1">
            <a:spLocks/>
          </p:cNvSpPr>
          <p:nvPr/>
        </p:nvSpPr>
        <p:spPr>
          <a:xfrm>
            <a:off x="1805325" y="224232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2369283093"/>
      </p:ext>
    </p:extLst>
  </p:cSld>
  <p:clrMapOvr>
    <a:masterClrMapping/>
  </p:clrMapOvr>
  <p:transition advTm="6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7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1BBEA-87C9-4787-A4F6-D7ED7E574C05}"/>
              </a:ext>
            </a:extLst>
          </p:cNvPr>
          <p:cNvSpPr txBox="1"/>
          <p:nvPr/>
        </p:nvSpPr>
        <p:spPr>
          <a:xfrm>
            <a:off x="648072" y="1052736"/>
            <a:ext cx="11229975" cy="1338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эталонной архитектуры «Индустрии 4.0»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rgbClr val="F50B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RAMI 4.0 – Reference architecture model “Industry 4.0” – IEC 63088:2017)</a:t>
            </a:r>
            <a:endParaRPr lang="ru-RU" sz="2000" b="1" dirty="0">
              <a:solidFill>
                <a:srgbClr val="F50BC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F50BC3"/>
              </a:solidFill>
              <a:cs typeface="Times New Roman" panose="02020603050405020304" pitchFamily="18" charset="0"/>
            </a:endParaRPr>
          </a:p>
          <a:p>
            <a:pPr indent="442913" algn="just">
              <a:spcBef>
                <a:spcPts val="600"/>
              </a:spcBef>
              <a:spcAft>
                <a:spcPts val="600"/>
              </a:spcAft>
              <a:defRPr/>
            </a:pPr>
            <a:endParaRPr lang="ru-RU" sz="1600" b="1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43524-87D9-A1E5-1BB1-3327B1BCDFC8}"/>
              </a:ext>
            </a:extLst>
          </p:cNvPr>
          <p:cNvSpPr txBox="1"/>
          <p:nvPr/>
        </p:nvSpPr>
        <p:spPr>
          <a:xfrm>
            <a:off x="5851216" y="1899504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993300"/>
                </a:solidFill>
                <a:cs typeface="Times New Roman" panose="02020603050405020304" pitchFamily="18" charset="0"/>
              </a:rPr>
              <a:t>Модель эталонной архитектуры имеет универсальный характер и является основой для создания умных производств, цифровых предприятий, холдингов и корпораций, обеспечивая их интеграцию и </a:t>
            </a:r>
            <a:r>
              <a:rPr lang="ru-RU" sz="1800" dirty="0" err="1">
                <a:solidFill>
                  <a:srgbClr val="993300"/>
                </a:solidFill>
                <a:cs typeface="Times New Roman" panose="02020603050405020304" pitchFamily="18" charset="0"/>
              </a:rPr>
              <a:t>интероперабельность</a:t>
            </a:r>
            <a:r>
              <a:rPr lang="ru-RU" sz="1800" dirty="0">
                <a:solidFill>
                  <a:srgbClr val="993300"/>
                </a:solidFill>
                <a:cs typeface="Times New Roman" panose="02020603050405020304" pitchFamily="18" charset="0"/>
              </a:rPr>
              <a:t> в соответствии с концепцией и стандартами «Индустрии 4.0».</a:t>
            </a:r>
          </a:p>
          <a:p>
            <a:endParaRPr lang="ru-RU" sz="1800" dirty="0">
              <a:solidFill>
                <a:srgbClr val="993300"/>
              </a:solidFill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993300"/>
                </a:solidFill>
                <a:cs typeface="Times New Roman" panose="02020603050405020304" pitchFamily="18" charset="0"/>
              </a:rPr>
              <a:t>Применение многоуровневой модели включает описание и прослеживание активов в течение их жизненного цикла.</a:t>
            </a:r>
          </a:p>
        </p:txBody>
      </p:sp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B196E69C-14BF-5B82-F591-A5D9526BD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0" y="1844824"/>
            <a:ext cx="4813136" cy="283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010326-9E79-F176-ADF5-ED82D6B7A2A9}"/>
              </a:ext>
            </a:extLst>
          </p:cNvPr>
          <p:cNvSpPr txBox="1"/>
          <p:nvPr/>
        </p:nvSpPr>
        <p:spPr>
          <a:xfrm>
            <a:off x="454027" y="4837514"/>
            <a:ext cx="114240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50BC3"/>
                </a:solidFill>
                <a:cs typeface="Times New Roman" panose="02020603050405020304" pitchFamily="18" charset="0"/>
              </a:rPr>
              <a:t>Утвержден национальный стандарт: </a:t>
            </a:r>
            <a:r>
              <a:rPr lang="ru-RU" sz="1600" b="1" dirty="0">
                <a:solidFill>
                  <a:srgbClr val="F50BC3"/>
                </a:solidFill>
                <a:cs typeface="Times New Roman" panose="02020603050405020304" pitchFamily="18" charset="0"/>
              </a:rPr>
              <a:t>ГОСТ Р 59799:2021 – Умное производство. Модель эталонной архитектуры Индустрии 4.0 (RAMI 4.0) - MOD IEC 63088:2017.</a:t>
            </a:r>
          </a:p>
          <a:p>
            <a:endParaRPr lang="ru-RU" sz="1600" b="1" dirty="0">
              <a:solidFill>
                <a:srgbClr val="F50BC3"/>
              </a:solidFill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F50BC3"/>
                </a:solidFill>
                <a:cs typeface="Times New Roman" panose="02020603050405020304" pitchFamily="18" charset="0"/>
              </a:rPr>
              <a:t>В рамках ПНС-2022 г. разрабатывается национальный стандарт: </a:t>
            </a:r>
            <a:r>
              <a:rPr lang="ru-RU" sz="1600" b="1" dirty="0">
                <a:solidFill>
                  <a:srgbClr val="F50BC3"/>
                </a:solidFill>
                <a:cs typeface="Times New Roman" panose="02020603050405020304" pitchFamily="18" charset="0"/>
              </a:rPr>
              <a:t>ГОСТ Р ХХХХ  – Промышленность РФ 4.0. Цифровое предприятие и умное производство. Руководство по применению модели RAMI 4.0.</a:t>
            </a:r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F6176B60-9326-4402-AE3C-64F9FDE06776}"/>
              </a:ext>
            </a:extLst>
          </p:cNvPr>
          <p:cNvSpPr txBox="1">
            <a:spLocks/>
          </p:cNvSpPr>
          <p:nvPr/>
        </p:nvSpPr>
        <p:spPr>
          <a:xfrm>
            <a:off x="1631504" y="140053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387681567"/>
      </p:ext>
    </p:extLst>
  </p:cSld>
  <p:clrMapOvr>
    <a:masterClrMapping/>
  </p:clrMapOvr>
  <p:transition advTm="6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8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C6A951E-1ED9-4F76-815E-4513A6C57FC9}"/>
              </a:ext>
            </a:extLst>
          </p:cNvPr>
          <p:cNvSpPr txBox="1">
            <a:spLocks/>
          </p:cNvSpPr>
          <p:nvPr/>
        </p:nvSpPr>
        <p:spPr>
          <a:xfrm>
            <a:off x="809612" y="950913"/>
            <a:ext cx="10236267" cy="746125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ru-RU" altLang="ru-RU" b="1" dirty="0">
                <a:solidFill>
                  <a:srgbClr val="F50BC3"/>
                </a:solidFill>
              </a:rPr>
              <a:t>Интегрированная информационная среда виртуального машиностроительного предприятия на базе «1С</a:t>
            </a:r>
            <a:r>
              <a:rPr lang="en-US" altLang="ru-RU" b="1" dirty="0">
                <a:solidFill>
                  <a:srgbClr val="F50BC3"/>
                </a:solidFill>
              </a:rPr>
              <a:t>:ERP</a:t>
            </a:r>
            <a:r>
              <a:rPr lang="ru-RU" altLang="ru-RU" b="1" dirty="0">
                <a:solidFill>
                  <a:srgbClr val="F50BC3"/>
                </a:solidFill>
              </a:rPr>
              <a:t>»</a:t>
            </a:r>
          </a:p>
        </p:txBody>
      </p:sp>
      <p:sp>
        <p:nvSpPr>
          <p:cNvPr id="8" name="Овал 11">
            <a:extLst>
              <a:ext uri="{FF2B5EF4-FFF2-40B4-BE49-F238E27FC236}">
                <a16:creationId xmlns:a16="http://schemas.microsoft.com/office/drawing/2014/main" id="{F44A4498-2E13-4171-A12E-BC158D5F6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650" y="5557862"/>
            <a:ext cx="914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3E763C-1101-4925-B2CB-D088AE805798}"/>
              </a:ext>
            </a:extLst>
          </p:cNvPr>
          <p:cNvSpPr txBox="1"/>
          <p:nvPr/>
        </p:nvSpPr>
        <p:spPr>
          <a:xfrm>
            <a:off x="24646" y="2620301"/>
            <a:ext cx="33782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638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производств:</a:t>
            </a:r>
          </a:p>
          <a:p>
            <a:pPr marL="441325" indent="-16668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металлообработка</a:t>
            </a:r>
          </a:p>
          <a:p>
            <a:pPr marL="441325" indent="-16668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станкостроение</a:t>
            </a:r>
          </a:p>
          <a:p>
            <a:pPr marL="441325" indent="-16668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инструментальное производство</a:t>
            </a:r>
          </a:p>
          <a:p>
            <a:pPr marL="441325" indent="-16668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точное машиностроение</a:t>
            </a:r>
          </a:p>
          <a:p>
            <a:pPr marL="441325" indent="-16668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машиностроение</a:t>
            </a:r>
          </a:p>
          <a:p>
            <a:pPr marL="441325" indent="-166688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транспортное машиностроение</a:t>
            </a:r>
          </a:p>
        </p:txBody>
      </p:sp>
      <p:cxnSp>
        <p:nvCxnSpPr>
          <p:cNvPr id="10" name="Прямая со стрелкой 13317">
            <a:extLst>
              <a:ext uri="{FF2B5EF4-FFF2-40B4-BE49-F238E27FC236}">
                <a16:creationId xmlns:a16="http://schemas.microsoft.com/office/drawing/2014/main" id="{408AFD3F-9D19-4799-9AB0-E5B2B7AA6D3D}"/>
              </a:ext>
            </a:extLst>
          </p:cNvPr>
          <p:cNvCxnSpPr>
            <a:cxnSpLocks noChangeShapeType="1"/>
            <a:endCxn id="11" idx="2"/>
          </p:cNvCxnSpPr>
          <p:nvPr/>
        </p:nvCxnSpPr>
        <p:spPr bwMode="auto">
          <a:xfrm>
            <a:off x="1665288" y="3898131"/>
            <a:ext cx="2147887" cy="1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FBA072FD-C2CD-4090-ADE1-40424FB91196}"/>
              </a:ext>
            </a:extLst>
          </p:cNvPr>
          <p:cNvSpPr/>
          <p:nvPr/>
        </p:nvSpPr>
        <p:spPr>
          <a:xfrm>
            <a:off x="3813175" y="2858319"/>
            <a:ext cx="3902075" cy="2079625"/>
          </a:xfrm>
          <a:prstGeom prst="ellipse">
            <a:avLst/>
          </a:prstGeom>
          <a:solidFill>
            <a:srgbClr val="99330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Виртуальное </a:t>
            </a:r>
            <a:r>
              <a:rPr lang="ru-RU" sz="2200" b="1" spc="-9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машиностроительное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предприятие (на платформе 1С: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ERP)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">
            <a:extLst>
              <a:ext uri="{FF2B5EF4-FFF2-40B4-BE49-F238E27FC236}">
                <a16:creationId xmlns:a16="http://schemas.microsoft.com/office/drawing/2014/main" id="{A3D618E5-3695-4029-800D-1B5B023AA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646262"/>
            <a:ext cx="914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2">
            <a:extLst>
              <a:ext uri="{FF2B5EF4-FFF2-40B4-BE49-F238E27FC236}">
                <a16:creationId xmlns:a16="http://schemas.microsoft.com/office/drawing/2014/main" id="{275A8840-CE61-48AB-BBE7-A57B7353A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1646262"/>
            <a:ext cx="914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3">
            <a:extLst>
              <a:ext uri="{FF2B5EF4-FFF2-40B4-BE49-F238E27FC236}">
                <a16:creationId xmlns:a16="http://schemas.microsoft.com/office/drawing/2014/main" id="{041716BE-EC7A-4D5C-962E-BB2E5A8C1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938" y="1646262"/>
            <a:ext cx="914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4">
            <a:extLst>
              <a:ext uri="{FF2B5EF4-FFF2-40B4-BE49-F238E27FC236}">
                <a16:creationId xmlns:a16="http://schemas.microsoft.com/office/drawing/2014/main" id="{116A3866-8A00-4591-A008-321D859D1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1628800"/>
            <a:ext cx="914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5">
            <a:extLst>
              <a:ext uri="{FF2B5EF4-FFF2-40B4-BE49-F238E27FC236}">
                <a16:creationId xmlns:a16="http://schemas.microsoft.com/office/drawing/2014/main" id="{C5D236BF-7AC6-418A-B186-82D7FC67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1662137"/>
            <a:ext cx="914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7">
            <a:extLst>
              <a:ext uri="{FF2B5EF4-FFF2-40B4-BE49-F238E27FC236}">
                <a16:creationId xmlns:a16="http://schemas.microsoft.com/office/drawing/2014/main" id="{21184E0B-F32F-4760-86A2-AA6B15CB2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1646262"/>
            <a:ext cx="892175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9">
            <a:extLst>
              <a:ext uri="{FF2B5EF4-FFF2-40B4-BE49-F238E27FC236}">
                <a16:creationId xmlns:a16="http://schemas.microsoft.com/office/drawing/2014/main" id="{4CA794E1-60AB-496C-8AB4-23DC0AF0E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038" y="1671662"/>
            <a:ext cx="914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1">
            <a:extLst>
              <a:ext uri="{FF2B5EF4-FFF2-40B4-BE49-F238E27FC236}">
                <a16:creationId xmlns:a16="http://schemas.microsoft.com/office/drawing/2014/main" id="{834D45D8-4298-45A3-A18C-2295F225B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5546750"/>
            <a:ext cx="914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2">
            <a:extLst>
              <a:ext uri="{FF2B5EF4-FFF2-40B4-BE49-F238E27FC236}">
                <a16:creationId xmlns:a16="http://schemas.microsoft.com/office/drawing/2014/main" id="{7D4761D7-B63F-480A-BD1C-A20C93A43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5538812"/>
            <a:ext cx="914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вал 13">
            <a:extLst>
              <a:ext uri="{FF2B5EF4-FFF2-40B4-BE49-F238E27FC236}">
                <a16:creationId xmlns:a16="http://schemas.microsoft.com/office/drawing/2014/main" id="{3094A4B7-753C-426B-950D-96938F0A6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588" y="5556275"/>
            <a:ext cx="914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00CAF2AC-44BC-4C06-83E7-0FE296BFC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788" y="5546750"/>
            <a:ext cx="914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15">
            <a:extLst>
              <a:ext uri="{FF2B5EF4-FFF2-40B4-BE49-F238E27FC236}">
                <a16:creationId xmlns:a16="http://schemas.microsoft.com/office/drawing/2014/main" id="{3C6F9A23-0AEB-4EA2-8818-099443B18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5556275"/>
            <a:ext cx="914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вал 16">
            <a:extLst>
              <a:ext uri="{FF2B5EF4-FFF2-40B4-BE49-F238E27FC236}">
                <a16:creationId xmlns:a16="http://schemas.microsoft.com/office/drawing/2014/main" id="{DC6E862D-EA24-4E56-9A16-993CC3126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400" y="5534050"/>
            <a:ext cx="914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defRPr/>
            </a:pP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08643566-2698-4703-9FAF-37AF567E0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917725"/>
            <a:ext cx="11207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С: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48">
            <a:extLst>
              <a:ext uri="{FF2B5EF4-FFF2-40B4-BE49-F238E27FC236}">
                <a16:creationId xmlns:a16="http://schemas.microsoft.com/office/drawing/2014/main" id="{27A45FEF-F45E-4B04-815D-549B4ABFE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413" y="1916137"/>
            <a:ext cx="892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С: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KPI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49">
            <a:extLst>
              <a:ext uri="{FF2B5EF4-FFF2-40B4-BE49-F238E27FC236}">
                <a16:creationId xmlns:a16="http://schemas.microsoft.com/office/drawing/2014/main" id="{4A4BB6F2-CEFC-4A18-9556-2202C3C36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1916137"/>
            <a:ext cx="8842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С: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50">
            <a:extLst>
              <a:ext uri="{FF2B5EF4-FFF2-40B4-BE49-F238E27FC236}">
                <a16:creationId xmlns:a16="http://schemas.microsoft.com/office/drawing/2014/main" id="{6D094981-9AE4-4D08-AD39-FE9AC92BE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463" y="1917725"/>
            <a:ext cx="866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С: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ITIL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52">
            <a:extLst>
              <a:ext uri="{FF2B5EF4-FFF2-40B4-BE49-F238E27FC236}">
                <a16:creationId xmlns:a16="http://schemas.microsoft.com/office/drawing/2014/main" id="{9BDCFC55-2BBC-4CEE-BB88-42230B7CE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1932012"/>
            <a:ext cx="1117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С: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MDM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54">
            <a:extLst>
              <a:ext uri="{FF2B5EF4-FFF2-40B4-BE49-F238E27FC236}">
                <a16:creationId xmlns:a16="http://schemas.microsoft.com/office/drawing/2014/main" id="{CE25963D-AE18-4800-8F2B-93AD89BEE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1933600"/>
            <a:ext cx="809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С: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56">
            <a:extLst>
              <a:ext uri="{FF2B5EF4-FFF2-40B4-BE49-F238E27FC236}">
                <a16:creationId xmlns:a16="http://schemas.microsoft.com/office/drawing/2014/main" id="{4098312D-DAC7-4033-BD9F-CAC567A65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1960587"/>
            <a:ext cx="933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2" name="TextBox 57">
            <a:extLst>
              <a:ext uri="{FF2B5EF4-FFF2-40B4-BE49-F238E27FC236}">
                <a16:creationId xmlns:a16="http://schemas.microsoft.com/office/drawing/2014/main" id="{CDBC323F-1B78-43CE-A756-4EC43466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813450"/>
            <a:ext cx="82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CAPP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58">
            <a:extLst>
              <a:ext uri="{FF2B5EF4-FFF2-40B4-BE49-F238E27FC236}">
                <a16:creationId xmlns:a16="http://schemas.microsoft.com/office/drawing/2014/main" id="{BE24569C-6363-48D1-84DF-D61F9A551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0" y="5822975"/>
            <a:ext cx="82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CAE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59">
            <a:extLst>
              <a:ext uri="{FF2B5EF4-FFF2-40B4-BE49-F238E27FC236}">
                <a16:creationId xmlns:a16="http://schemas.microsoft.com/office/drawing/2014/main" id="{7DA08E84-5F71-44C1-95BA-C8344AF41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25" y="5827737"/>
            <a:ext cx="82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60">
            <a:extLst>
              <a:ext uri="{FF2B5EF4-FFF2-40B4-BE49-F238E27FC236}">
                <a16:creationId xmlns:a16="http://schemas.microsoft.com/office/drawing/2014/main" id="{32799E8B-0A46-45AD-B065-599BC3754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463" y="5822975"/>
            <a:ext cx="8207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CAM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61">
            <a:extLst>
              <a:ext uri="{FF2B5EF4-FFF2-40B4-BE49-F238E27FC236}">
                <a16:creationId xmlns:a16="http://schemas.microsoft.com/office/drawing/2014/main" id="{F64E33F8-F264-4C1A-B689-889984092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5811862"/>
            <a:ext cx="82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PDM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62">
            <a:extLst>
              <a:ext uri="{FF2B5EF4-FFF2-40B4-BE49-F238E27FC236}">
                <a16:creationId xmlns:a16="http://schemas.microsoft.com/office/drawing/2014/main" id="{5A4A9F3D-6243-4905-B366-6C8CF0B0A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150" y="5822975"/>
            <a:ext cx="82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PLM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63">
            <a:extLst>
              <a:ext uri="{FF2B5EF4-FFF2-40B4-BE49-F238E27FC236}">
                <a16:creationId xmlns:a16="http://schemas.microsoft.com/office/drawing/2014/main" id="{4FEBEA3E-8B60-4591-838C-E62EF37F0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25" y="5822975"/>
            <a:ext cx="820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39" name="Прямая со стрелкой 19">
            <a:extLst>
              <a:ext uri="{FF2B5EF4-FFF2-40B4-BE49-F238E27FC236}">
                <a16:creationId xmlns:a16="http://schemas.microsoft.com/office/drawing/2014/main" id="{B71E5BE5-78AA-49E5-9CC6-B1DB14824C55}"/>
              </a:ext>
            </a:extLst>
          </p:cNvPr>
          <p:cNvCxnSpPr>
            <a:cxnSpLocks noChangeShapeType="1"/>
            <a:stCxn id="12" idx="4"/>
          </p:cNvCxnSpPr>
          <p:nvPr/>
        </p:nvCxnSpPr>
        <p:spPr bwMode="auto">
          <a:xfrm>
            <a:off x="2489200" y="2560662"/>
            <a:ext cx="2339975" cy="449263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2">
            <a:extLst>
              <a:ext uri="{FF2B5EF4-FFF2-40B4-BE49-F238E27FC236}">
                <a16:creationId xmlns:a16="http://schemas.microsoft.com/office/drawing/2014/main" id="{5846522D-9D7F-4E15-8825-D86B72B7C0DC}"/>
              </a:ext>
            </a:extLst>
          </p:cNvPr>
          <p:cNvCxnSpPr>
            <a:cxnSpLocks noChangeShapeType="1"/>
            <a:stCxn id="13" idx="4"/>
          </p:cNvCxnSpPr>
          <p:nvPr/>
        </p:nvCxnSpPr>
        <p:spPr bwMode="auto">
          <a:xfrm>
            <a:off x="3608388" y="2560662"/>
            <a:ext cx="1466850" cy="365125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34">
            <a:extLst>
              <a:ext uri="{FF2B5EF4-FFF2-40B4-BE49-F238E27FC236}">
                <a16:creationId xmlns:a16="http://schemas.microsoft.com/office/drawing/2014/main" id="{F30D1CC7-151E-474D-BDF3-26A19EA5FE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45025" y="2571775"/>
            <a:ext cx="706438" cy="290512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36">
            <a:extLst>
              <a:ext uri="{FF2B5EF4-FFF2-40B4-BE49-F238E27FC236}">
                <a16:creationId xmlns:a16="http://schemas.microsoft.com/office/drawing/2014/main" id="{3712427B-3D1B-4BA3-AABA-F6B2500C3F53}"/>
              </a:ext>
            </a:extLst>
          </p:cNvPr>
          <p:cNvCxnSpPr>
            <a:cxnSpLocks noChangeShapeType="1"/>
            <a:stCxn id="15" idx="4"/>
            <a:endCxn id="11" idx="0"/>
          </p:cNvCxnSpPr>
          <p:nvPr/>
        </p:nvCxnSpPr>
        <p:spPr bwMode="auto">
          <a:xfrm flipH="1">
            <a:off x="5764213" y="2543200"/>
            <a:ext cx="22225" cy="315119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38">
            <a:extLst>
              <a:ext uri="{FF2B5EF4-FFF2-40B4-BE49-F238E27FC236}">
                <a16:creationId xmlns:a16="http://schemas.microsoft.com/office/drawing/2014/main" id="{7AB771D7-45D3-4EC6-A1A8-35250D05D9ED}"/>
              </a:ext>
            </a:extLst>
          </p:cNvPr>
          <p:cNvCxnSpPr>
            <a:cxnSpLocks noChangeShapeType="1"/>
            <a:stCxn id="16" idx="4"/>
          </p:cNvCxnSpPr>
          <p:nvPr/>
        </p:nvCxnSpPr>
        <p:spPr bwMode="auto">
          <a:xfrm flipH="1">
            <a:off x="6130925" y="2576537"/>
            <a:ext cx="750888" cy="284163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0">
            <a:extLst>
              <a:ext uri="{FF2B5EF4-FFF2-40B4-BE49-F238E27FC236}">
                <a16:creationId xmlns:a16="http://schemas.microsoft.com/office/drawing/2014/main" id="{2E7FDAC6-C651-441F-8CDE-0602F6CF7FAC}"/>
              </a:ext>
            </a:extLst>
          </p:cNvPr>
          <p:cNvCxnSpPr>
            <a:cxnSpLocks noChangeShapeType="1"/>
            <a:stCxn id="17" idx="4"/>
          </p:cNvCxnSpPr>
          <p:nvPr/>
        </p:nvCxnSpPr>
        <p:spPr bwMode="auto">
          <a:xfrm flipH="1">
            <a:off x="6465888" y="2560662"/>
            <a:ext cx="1489075" cy="371475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7">
            <a:extLst>
              <a:ext uri="{FF2B5EF4-FFF2-40B4-BE49-F238E27FC236}">
                <a16:creationId xmlns:a16="http://schemas.microsoft.com/office/drawing/2014/main" id="{43E43AF7-0485-4C23-A233-BAD7983EEEEA}"/>
              </a:ext>
            </a:extLst>
          </p:cNvPr>
          <p:cNvCxnSpPr>
            <a:cxnSpLocks noChangeShapeType="1"/>
            <a:stCxn id="18" idx="4"/>
            <a:endCxn id="11" idx="7"/>
          </p:cNvCxnSpPr>
          <p:nvPr/>
        </p:nvCxnSpPr>
        <p:spPr bwMode="auto">
          <a:xfrm flipH="1">
            <a:off x="7143804" y="2586062"/>
            <a:ext cx="1995434" cy="576811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69">
            <a:extLst>
              <a:ext uri="{FF2B5EF4-FFF2-40B4-BE49-F238E27FC236}">
                <a16:creationId xmlns:a16="http://schemas.microsoft.com/office/drawing/2014/main" id="{D58011B9-7961-446C-AB53-BBDFB446D52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541588" y="4727377"/>
            <a:ext cx="2011416" cy="838424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71">
            <a:extLst>
              <a:ext uri="{FF2B5EF4-FFF2-40B4-BE49-F238E27FC236}">
                <a16:creationId xmlns:a16="http://schemas.microsoft.com/office/drawing/2014/main" id="{9196B857-7F2B-462F-9DC8-D8493B942FF6}"/>
              </a:ext>
            </a:extLst>
          </p:cNvPr>
          <p:cNvCxnSpPr>
            <a:cxnSpLocks noChangeShapeType="1"/>
            <a:stCxn id="19" idx="0"/>
          </p:cNvCxnSpPr>
          <p:nvPr/>
        </p:nvCxnSpPr>
        <p:spPr bwMode="auto">
          <a:xfrm flipV="1">
            <a:off x="3606800" y="4822850"/>
            <a:ext cx="1241227" cy="723900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73">
            <a:extLst>
              <a:ext uri="{FF2B5EF4-FFF2-40B4-BE49-F238E27FC236}">
                <a16:creationId xmlns:a16="http://schemas.microsoft.com/office/drawing/2014/main" id="{783C5D5F-DD79-453D-83C7-51DCE0793A01}"/>
              </a:ext>
            </a:extLst>
          </p:cNvPr>
          <p:cNvCxnSpPr>
            <a:cxnSpLocks noChangeShapeType="1"/>
            <a:stCxn id="20" idx="0"/>
          </p:cNvCxnSpPr>
          <p:nvPr/>
        </p:nvCxnSpPr>
        <p:spPr bwMode="auto">
          <a:xfrm flipV="1">
            <a:off x="4662488" y="4909766"/>
            <a:ext cx="644525" cy="629046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75">
            <a:extLst>
              <a:ext uri="{FF2B5EF4-FFF2-40B4-BE49-F238E27FC236}">
                <a16:creationId xmlns:a16="http://schemas.microsoft.com/office/drawing/2014/main" id="{6643C8BB-64D9-454F-8DFA-906BD964355A}"/>
              </a:ext>
            </a:extLst>
          </p:cNvPr>
          <p:cNvCxnSpPr>
            <a:cxnSpLocks noChangeShapeType="1"/>
            <a:stCxn id="21" idx="0"/>
            <a:endCxn id="11" idx="4"/>
          </p:cNvCxnSpPr>
          <p:nvPr/>
        </p:nvCxnSpPr>
        <p:spPr bwMode="auto">
          <a:xfrm flipH="1" flipV="1">
            <a:off x="5764213" y="4937944"/>
            <a:ext cx="28575" cy="618331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77">
            <a:extLst>
              <a:ext uri="{FF2B5EF4-FFF2-40B4-BE49-F238E27FC236}">
                <a16:creationId xmlns:a16="http://schemas.microsoft.com/office/drawing/2014/main" id="{689A51F3-2397-4FC4-9C8D-059104B6C33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189663" y="4895478"/>
            <a:ext cx="692150" cy="660797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80">
            <a:extLst>
              <a:ext uri="{FF2B5EF4-FFF2-40B4-BE49-F238E27FC236}">
                <a16:creationId xmlns:a16="http://schemas.microsoft.com/office/drawing/2014/main" id="{F4CACF9E-EA4D-4BB2-8380-22B740CCECC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659563" y="4809356"/>
            <a:ext cx="1300163" cy="746920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88">
            <a:extLst>
              <a:ext uri="{FF2B5EF4-FFF2-40B4-BE49-F238E27FC236}">
                <a16:creationId xmlns:a16="http://schemas.microsoft.com/office/drawing/2014/main" id="{2EE169FD-8E75-42D0-89C6-9893084E10A2}"/>
              </a:ext>
            </a:extLst>
          </p:cNvPr>
          <p:cNvCxnSpPr>
            <a:cxnSpLocks noChangeShapeType="1"/>
            <a:stCxn id="24" idx="0"/>
            <a:endCxn id="11" idx="5"/>
          </p:cNvCxnSpPr>
          <p:nvPr/>
        </p:nvCxnSpPr>
        <p:spPr bwMode="auto">
          <a:xfrm flipH="1" flipV="1">
            <a:off x="7143804" y="4633390"/>
            <a:ext cx="1974796" cy="900660"/>
          </a:xfrm>
          <a:prstGeom prst="straightConnector1">
            <a:avLst/>
          </a:prstGeom>
          <a:ln w="28575">
            <a:solidFill>
              <a:srgbClr val="99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46A56BA-7420-45BC-87E5-85CCD76B43BD}"/>
              </a:ext>
            </a:extLst>
          </p:cNvPr>
          <p:cNvSpPr txBox="1"/>
          <p:nvPr/>
        </p:nvSpPr>
        <p:spPr>
          <a:xfrm>
            <a:off x="7738212" y="3132082"/>
            <a:ext cx="33076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образовательная среда:</a:t>
            </a:r>
          </a:p>
          <a:p>
            <a:pPr marL="274638" indent="-92075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1с</a:t>
            </a:r>
            <a:r>
              <a:rPr lang="en-US" sz="18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Fresh</a:t>
            </a:r>
            <a:endParaRPr lang="ru-RU" sz="18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38" indent="-92075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1С:Электронное обучение;</a:t>
            </a:r>
          </a:p>
          <a:p>
            <a:pPr marL="274638" indent="-92075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1С:Университет ПРОФ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69A897-4E92-4D16-8F53-21132B3FC7B1}"/>
              </a:ext>
            </a:extLst>
          </p:cNvPr>
          <p:cNvSpPr txBox="1"/>
          <p:nvPr/>
        </p:nvSpPr>
        <p:spPr>
          <a:xfrm>
            <a:off x="4359372" y="4992365"/>
            <a:ext cx="290175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spc="8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</a:t>
            </a:r>
          </a:p>
        </p:txBody>
      </p:sp>
      <p:sp>
        <p:nvSpPr>
          <p:cNvPr id="55" name="TextBox 52">
            <a:extLst>
              <a:ext uri="{FF2B5EF4-FFF2-40B4-BE49-F238E27FC236}">
                <a16:creationId xmlns:a16="http://schemas.microsoft.com/office/drawing/2014/main" id="{F563F48D-683C-4D24-A834-E9839D7A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785" y="1678046"/>
            <a:ext cx="21738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Фирмы «1С»</a:t>
            </a:r>
            <a:endParaRPr lang="ru-RU" altLang="ru-RU" sz="24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71">
            <a:extLst>
              <a:ext uri="{FF2B5EF4-FFF2-40B4-BE49-F238E27FC236}">
                <a16:creationId xmlns:a16="http://schemas.microsoft.com/office/drawing/2014/main" id="{4C315169-8404-444E-BA81-5C8F970F4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785" y="5597976"/>
            <a:ext cx="21738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</a:t>
            </a:r>
          </a:p>
          <a:p>
            <a:pPr algn="ctr"/>
            <a:r>
              <a:rPr lang="ru-RU" altLang="ru-RU" sz="24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«АСКОН»</a:t>
            </a:r>
            <a:endParaRPr lang="ru-RU" altLang="ru-RU" sz="24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Заголовок 4">
            <a:extLst>
              <a:ext uri="{FF2B5EF4-FFF2-40B4-BE49-F238E27FC236}">
                <a16:creationId xmlns:a16="http://schemas.microsoft.com/office/drawing/2014/main" id="{EB1ABBEC-5D52-49A9-B388-F898A83F1188}"/>
              </a:ext>
            </a:extLst>
          </p:cNvPr>
          <p:cNvSpPr txBox="1">
            <a:spLocks/>
          </p:cNvSpPr>
          <p:nvPr/>
        </p:nvSpPr>
        <p:spPr>
          <a:xfrm>
            <a:off x="1678206" y="69219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1281967175"/>
      </p:ext>
    </p:extLst>
  </p:cSld>
  <p:clrMapOvr>
    <a:masterClrMapping/>
  </p:clrMapOvr>
  <p:transition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027" y="6501955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fontAlgn="auto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1600" b="1" kern="0" dirty="0">
                <a:solidFill>
                  <a:srgbClr val="993300"/>
                </a:solidFill>
              </a:rPr>
              <a:t>© Б.М. Позднеев, 2023 г.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10873854" y="650195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 b="1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 kern="1200">
                <a:solidFill>
                  <a:srgbClr val="5B0917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423EF7B1-0145-4BF3-85DE-F7964E643F9C}" type="slidenum">
              <a:rPr lang="ru-RU" altLang="ru-RU" sz="1600">
                <a:solidFill>
                  <a:srgbClr val="CC33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9</a:t>
            </a:fld>
            <a:endParaRPr lang="ru-RU" altLang="ru-RU" sz="1600" dirty="0">
              <a:solidFill>
                <a:srgbClr val="CC33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1BBEA-87C9-4787-A4F6-D7ED7E574C05}"/>
              </a:ext>
            </a:extLst>
          </p:cNvPr>
          <p:cNvSpPr txBox="1"/>
          <p:nvPr/>
        </p:nvSpPr>
        <p:spPr>
          <a:xfrm>
            <a:off x="695400" y="1428965"/>
            <a:ext cx="1122997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по стратегическим вопросам цифровой трансформации промышленности</a:t>
            </a:r>
            <a:endParaRPr lang="ru-RU" sz="1600" b="1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B9E5E1-5C24-462F-58C1-885308B26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72" y="2048783"/>
            <a:ext cx="2526399" cy="3429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B7DD9C-D625-E0FD-EC37-791980FC0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2348880"/>
            <a:ext cx="2485035" cy="34289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58008A-9716-E42B-0B03-0B6323DF9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37"/>
          <a:stretch/>
        </p:blipFill>
        <p:spPr>
          <a:xfrm>
            <a:off x="6195788" y="2640487"/>
            <a:ext cx="2500975" cy="34289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7BA0E-5E69-0864-931E-A1570D0CC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467" y="2954558"/>
            <a:ext cx="2526399" cy="3427423"/>
          </a:xfrm>
          <a:prstGeom prst="rect">
            <a:avLst/>
          </a:prstGeom>
        </p:spPr>
      </p:pic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8FD62E06-0F75-45B9-8492-4BE5727A869B}"/>
              </a:ext>
            </a:extLst>
          </p:cNvPr>
          <p:cNvSpPr txBox="1">
            <a:spLocks/>
          </p:cNvSpPr>
          <p:nvPr/>
        </p:nvSpPr>
        <p:spPr>
          <a:xfrm>
            <a:off x="1805325" y="224232"/>
            <a:ext cx="6882964" cy="736339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993300"/>
                </a:solidFill>
              </a:rPr>
              <a:t>XXIII </a:t>
            </a:r>
            <a:r>
              <a:rPr lang="ru-RU" altLang="ru-RU" sz="1400" dirty="0">
                <a:solidFill>
                  <a:srgbClr val="993300"/>
                </a:solidFill>
              </a:rPr>
              <a:t>международная научно-практическая конференция «Новые информационные технологии в образовании» </a:t>
            </a:r>
          </a:p>
          <a:p>
            <a:pPr algn="ctr" eaLnBrk="1" hangingPunct="1"/>
            <a:r>
              <a:rPr lang="ru-RU" altLang="ru-RU" sz="1400" dirty="0">
                <a:solidFill>
                  <a:srgbClr val="993300"/>
                </a:solidFill>
              </a:rPr>
              <a:t>ТЕХНОЛОГИИ 1С ДЛЯ РАЗВИТИЯ ОБРАЗОВАНИЯ, МИРОВЫХ И ОТЕЧЕСТВЕННЫХ ПРАКТИК АВТОМАТИЗАЦИИ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2287274489"/>
      </p:ext>
    </p:extLst>
  </p:cSld>
  <p:clrMapOvr>
    <a:masterClrMapping/>
  </p:clrMapOvr>
  <p:transition advTm="6000"/>
</p:sld>
</file>

<file path=ppt/theme/theme1.xml><?xml version="1.0" encoding="utf-8"?>
<a:theme xmlns:a="http://schemas.openxmlformats.org/drawingml/2006/main" name="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11670</TotalTime>
  <Words>2093</Words>
  <Application>Microsoft Office PowerPoint</Application>
  <PresentationFormat>Широкоэкранный</PresentationFormat>
  <Paragraphs>243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MS Mincho</vt:lpstr>
      <vt:lpstr>Arial</vt:lpstr>
      <vt:lpstr>Calibri</vt:lpstr>
      <vt:lpstr>Times New Roman</vt:lpstr>
      <vt:lpstr>Wingdings</vt:lpstr>
      <vt:lpstr>Презентация1</vt:lpstr>
      <vt:lpstr>1_1409_Шаблон</vt:lpstr>
      <vt:lpstr>Научно-практическая конференция  «Новые информационные технологии в образовании»   Секция "Практика ERP для организации процесса обучения"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Станкин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Дисциплина “Стандартизация и сертификация программного обеспечения”</dc:title>
  <dc:creator>vasiliev</dc:creator>
  <cp:lastModifiedBy>Кислов Алексей</cp:lastModifiedBy>
  <cp:revision>655</cp:revision>
  <cp:lastPrinted>2023-01-26T08:36:33Z</cp:lastPrinted>
  <dcterms:created xsi:type="dcterms:W3CDTF">2001-02-08T14:24:29Z</dcterms:created>
  <dcterms:modified xsi:type="dcterms:W3CDTF">2023-01-30T17:08:02Z</dcterms:modified>
</cp:coreProperties>
</file>